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omfortaa" pitchFamily="2" charset="0"/>
      <p:regular r:id="rId17"/>
      <p:bold r:id="rId18"/>
    </p:embeddedFont>
    <p:embeddedFont>
      <p:font typeface="EB Garamond" pitchFamily="2" charset="0"/>
      <p:regular r:id="rId19"/>
      <p:bold r:id="rId20"/>
      <p:italic r:id="rId21"/>
      <p:boldItalic r:id="rId22"/>
    </p:embeddedFont>
    <p:embeddedFont>
      <p:font typeface="Merriweather" pitchFamily="2" charset="77"/>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2"/>
    <p:restoredTop sz="94603"/>
  </p:normalViewPr>
  <p:slideViewPr>
    <p:cSldViewPr snapToGrid="0">
      <p:cViewPr varScale="1">
        <p:scale>
          <a:sx n="145" d="100"/>
          <a:sy n="145" d="100"/>
        </p:scale>
        <p:origin x="712"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13eaa3147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13eaa3147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https://help.instagram.com/788388387972460?helpref=faq_content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13eaa3147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13eaa3147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13eaa3147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13eaa314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includes the same account viewing it multiple times </a:t>
            </a:r>
            <a:r>
              <a:rPr lang="en" sz="1150">
                <a:solidFill>
                  <a:srgbClr val="444444"/>
                </a:solidFill>
                <a:highlight>
                  <a:srgbClr val="FFFFFF"/>
                </a:highlight>
              </a:rPr>
              <a:t>sees a post three times, it’s counted as three impressions, but it only counts once for reach. </a:t>
            </a:r>
            <a:endParaRPr sz="1150">
              <a:solidFill>
                <a:srgbClr val="444444"/>
              </a:solidFill>
              <a:highlight>
                <a:srgbClr val="FFFFFF"/>
              </a:highlight>
            </a:endParaRPr>
          </a:p>
          <a:p>
            <a:pPr marL="647700" marR="266700" lvl="0" indent="-311150" algn="l" rtl="0">
              <a:lnSpc>
                <a:spcPct val="115000"/>
              </a:lnSpc>
              <a:spcBef>
                <a:spcPts val="1200"/>
              </a:spcBef>
              <a:spcAft>
                <a:spcPts val="0"/>
              </a:spcAft>
              <a:buClr>
                <a:srgbClr val="262626"/>
              </a:buClr>
              <a:buSzPts val="1300"/>
              <a:buChar char="●"/>
            </a:pPr>
            <a:r>
              <a:rPr lang="en" sz="1300">
                <a:solidFill>
                  <a:srgbClr val="262626"/>
                </a:solidFill>
                <a:highlight>
                  <a:srgbClr val="FFFFFF"/>
                </a:highlight>
              </a:rPr>
              <a:t>Impressions from Feed: The number of impressions a post received when it was displayed on feed. This metric is only available for posts.</a:t>
            </a:r>
            <a:endParaRPr sz="1300">
              <a:solidFill>
                <a:srgbClr val="262626"/>
              </a:solidFill>
              <a:highlight>
                <a:srgbClr val="FFFFFF"/>
              </a:highlight>
            </a:endParaRPr>
          </a:p>
          <a:p>
            <a:pPr marL="647700" marR="266700" lvl="0" indent="-311150" algn="l" rtl="0">
              <a:lnSpc>
                <a:spcPct val="115000"/>
              </a:lnSpc>
              <a:spcBef>
                <a:spcPts val="0"/>
              </a:spcBef>
              <a:spcAft>
                <a:spcPts val="0"/>
              </a:spcAft>
              <a:buClr>
                <a:srgbClr val="262626"/>
              </a:buClr>
              <a:buSzPts val="1300"/>
              <a:buChar char="●"/>
            </a:pPr>
            <a:r>
              <a:rPr lang="en" sz="1300">
                <a:solidFill>
                  <a:srgbClr val="262626"/>
                </a:solidFill>
                <a:highlight>
                  <a:srgbClr val="FFFFFF"/>
                </a:highlight>
              </a:rPr>
              <a:t>Impressions from Explore: The number of impressions a post received from Explore. This metric is only available for posts.</a:t>
            </a:r>
            <a:endParaRPr sz="1300">
              <a:solidFill>
                <a:srgbClr val="262626"/>
              </a:solidFill>
              <a:highlight>
                <a:srgbClr val="FFFFFF"/>
              </a:highlight>
            </a:endParaRPr>
          </a:p>
          <a:p>
            <a:pPr marL="647700" marR="266700" lvl="0" indent="-311150" algn="l" rtl="0">
              <a:lnSpc>
                <a:spcPct val="115000"/>
              </a:lnSpc>
              <a:spcBef>
                <a:spcPts val="0"/>
              </a:spcBef>
              <a:spcAft>
                <a:spcPts val="0"/>
              </a:spcAft>
              <a:buClr>
                <a:srgbClr val="262626"/>
              </a:buClr>
              <a:buSzPts val="1300"/>
              <a:buChar char="●"/>
            </a:pPr>
            <a:r>
              <a:rPr lang="en" sz="1300">
                <a:solidFill>
                  <a:srgbClr val="262626"/>
                </a:solidFill>
                <a:highlight>
                  <a:srgbClr val="FFFFFF"/>
                </a:highlight>
              </a:rPr>
              <a:t>Impressions from profile: The number of impressions a post received from the profile of the account that posted it. This metric is only available for posts.</a:t>
            </a:r>
            <a:endParaRPr sz="1300">
              <a:solidFill>
                <a:srgbClr val="262626"/>
              </a:solidFill>
              <a:highlight>
                <a:srgbClr val="FFFFFF"/>
              </a:highlight>
            </a:endParaRPr>
          </a:p>
          <a:p>
            <a:pPr marL="647700" marR="266700" lvl="0" indent="-311150" algn="l" rtl="0">
              <a:lnSpc>
                <a:spcPct val="115000"/>
              </a:lnSpc>
              <a:spcBef>
                <a:spcPts val="0"/>
              </a:spcBef>
              <a:spcAft>
                <a:spcPts val="0"/>
              </a:spcAft>
              <a:buClr>
                <a:srgbClr val="262626"/>
              </a:buClr>
              <a:buSzPts val="1300"/>
              <a:buChar char="●"/>
            </a:pPr>
            <a:r>
              <a:rPr lang="en" sz="1300">
                <a:solidFill>
                  <a:srgbClr val="262626"/>
                </a:solidFill>
                <a:highlight>
                  <a:srgbClr val="FFFFFF"/>
                </a:highlight>
              </a:rPr>
              <a:t>Impressions from hashtag: The number of impressions a post received from accounts that found the post or story through hashtags. This metric is only available for posts.</a:t>
            </a:r>
            <a:endParaRPr sz="1300">
              <a:solidFill>
                <a:srgbClr val="262626"/>
              </a:solidFill>
              <a:highlight>
                <a:srgbClr val="FFFFFF"/>
              </a:highlight>
            </a:endParaRPr>
          </a:p>
          <a:p>
            <a:pPr marL="647700" marR="266700" lvl="0" indent="-311150" algn="l" rtl="0">
              <a:lnSpc>
                <a:spcPct val="115000"/>
              </a:lnSpc>
              <a:spcBef>
                <a:spcPts val="0"/>
              </a:spcBef>
              <a:spcAft>
                <a:spcPts val="0"/>
              </a:spcAft>
              <a:buClr>
                <a:srgbClr val="262626"/>
              </a:buClr>
              <a:buSzPts val="1300"/>
              <a:buChar char="●"/>
            </a:pPr>
            <a:r>
              <a:rPr lang="en" sz="1300">
                <a:solidFill>
                  <a:srgbClr val="262626"/>
                </a:solidFill>
                <a:highlight>
                  <a:srgbClr val="FFFFFF"/>
                </a:highlight>
              </a:rPr>
              <a:t>Impressions from location tags: The number of impressions a post received from accounts that found the post or story through a location tag. This metric is only available for posts.</a:t>
            </a:r>
            <a:endParaRPr sz="1300">
              <a:solidFill>
                <a:srgbClr val="262626"/>
              </a:solidFill>
              <a:highlight>
                <a:srgbClr val="FFFFFF"/>
              </a:highlight>
            </a:endParaRPr>
          </a:p>
          <a:p>
            <a:pPr marL="647700" marR="266700" lvl="0" indent="-311150" algn="l" rtl="0">
              <a:lnSpc>
                <a:spcPct val="115000"/>
              </a:lnSpc>
              <a:spcBef>
                <a:spcPts val="0"/>
              </a:spcBef>
              <a:spcAft>
                <a:spcPts val="0"/>
              </a:spcAft>
              <a:buClr>
                <a:srgbClr val="262626"/>
              </a:buClr>
              <a:buSzPts val="1300"/>
              <a:buChar char="●"/>
            </a:pPr>
            <a:r>
              <a:rPr lang="en" sz="1300">
                <a:solidFill>
                  <a:srgbClr val="262626"/>
                </a:solidFill>
                <a:highlight>
                  <a:srgbClr val="FFFFFF"/>
                </a:highlight>
              </a:rPr>
              <a:t>Impressions from other sources: The number of impressions a post received from accounts that found the post or story through sources other than feed, Explore, profile, hashtags or location tags. This metric is only available for posts.</a:t>
            </a:r>
            <a:endParaRPr sz="1300">
              <a:solidFill>
                <a:srgbClr val="262626"/>
              </a:solidFill>
              <a:highlight>
                <a:srgbClr val="FFFFFF"/>
              </a:highlight>
            </a:endParaRPr>
          </a:p>
          <a:p>
            <a:pPr marL="457200" lvl="0" indent="-311150" algn="l" rtl="0">
              <a:lnSpc>
                <a:spcPct val="115000"/>
              </a:lnSpc>
              <a:spcBef>
                <a:spcPts val="0"/>
              </a:spcBef>
              <a:spcAft>
                <a:spcPts val="0"/>
              </a:spcAft>
              <a:buClr>
                <a:srgbClr val="262626"/>
              </a:buClr>
              <a:buSzPts val="1300"/>
              <a:buChar char="●"/>
            </a:pPr>
            <a:endParaRPr sz="1300">
              <a:solidFill>
                <a:srgbClr val="262626"/>
              </a:solidFill>
              <a:highlight>
                <a:srgbClr val="FFFFFF"/>
              </a:highlight>
            </a:endParaRPr>
          </a:p>
          <a:p>
            <a:pPr marL="0" lvl="0" indent="0" algn="l" rtl="0">
              <a:spcBef>
                <a:spcPts val="0"/>
              </a:spcBef>
              <a:spcAft>
                <a:spcPts val="0"/>
              </a:spcAft>
              <a:buNone/>
            </a:pPr>
            <a:endParaRPr sz="1150">
              <a:solidFill>
                <a:srgbClr val="444444"/>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3eaa3147e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13eaa3147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3eaa3147e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13eaa3147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3a3df90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3a3df90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3a3df908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3a3df908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13a3df908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13a3df908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13a3df908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13a3df908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3a3df908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13a3df908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13a3df908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13a3df908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13a3df908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13a3df908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3eaa314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3eaa314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drive.google.com/file/d/1q0eoTQMDxQSxKb_Q9LnwteWIxjMKl4b6/view"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drive.google.com/file/d/1n5REFSdLPFzTC9xwEIEcwG6eVgaDL_iU/view"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drive.google.com/file/d/1Ut5HeL8S8gp4LWD6IbX146eLrFIAs1An/view"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drive.google.com/file/d/1hzUNJ28F5CMeIU9LIDDd6hAwnRrqYV1L/view"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drive.google.com/file/d/1s95nIm5arvBXjiMlqmllwJKdCtP10UlY/view"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watch?v=YN90kuyQk6g" TargetMode="External"/><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youtube.com/watch?v=5dx0foh73-A" TargetMode="External"/><Relationship Id="rId5"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DTze2Y9lm0LRT51zlZlp5XX28-0kIkXx/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60950" y="1017699"/>
            <a:ext cx="8222100" cy="2322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4533">
                <a:latin typeface="Comfortaa"/>
                <a:ea typeface="Comfortaa"/>
                <a:cs typeface="Comfortaa"/>
                <a:sym typeface="Comfortaa"/>
              </a:rPr>
              <a:t>Social Media Tools &amp; </a:t>
            </a:r>
            <a:endParaRPr sz="4533">
              <a:latin typeface="Comfortaa"/>
              <a:ea typeface="Comfortaa"/>
              <a:cs typeface="Comfortaa"/>
              <a:sym typeface="Comfortaa"/>
            </a:endParaRPr>
          </a:p>
          <a:p>
            <a:pPr marL="0" lvl="0" indent="0" algn="l" rtl="0">
              <a:spcBef>
                <a:spcPts val="0"/>
              </a:spcBef>
              <a:spcAft>
                <a:spcPts val="0"/>
              </a:spcAft>
              <a:buNone/>
            </a:pPr>
            <a:r>
              <a:rPr lang="en" sz="4533">
                <a:latin typeface="Comfortaa"/>
                <a:ea typeface="Comfortaa"/>
                <a:cs typeface="Comfortaa"/>
                <a:sym typeface="Comfortaa"/>
              </a:rPr>
              <a:t>Analytics Recommendations</a:t>
            </a:r>
            <a:endParaRPr sz="4533">
              <a:latin typeface="Comfortaa"/>
              <a:ea typeface="Comfortaa"/>
              <a:cs typeface="Comfortaa"/>
              <a:sym typeface="Comfortaa"/>
            </a:endParaRPr>
          </a:p>
          <a:p>
            <a:pPr marL="0" lvl="0" indent="0" algn="l" rtl="0">
              <a:spcBef>
                <a:spcPts val="0"/>
              </a:spcBef>
              <a:spcAft>
                <a:spcPts val="0"/>
              </a:spcAft>
              <a:buNone/>
            </a:pPr>
            <a:endParaRPr>
              <a:latin typeface="Comfortaa"/>
              <a:ea typeface="Comfortaa"/>
              <a:cs typeface="Comfortaa"/>
              <a:sym typeface="Comfortaa"/>
            </a:endParaRPr>
          </a:p>
          <a:p>
            <a:pPr marL="0" lvl="0" indent="0" algn="l" rtl="0">
              <a:spcBef>
                <a:spcPts val="0"/>
              </a:spcBef>
              <a:spcAft>
                <a:spcPts val="0"/>
              </a:spcAft>
              <a:buNone/>
            </a:pPr>
            <a:r>
              <a:rPr lang="en" sz="2977">
                <a:solidFill>
                  <a:schemeClr val="accent3"/>
                </a:solidFill>
                <a:highlight>
                  <a:schemeClr val="lt1"/>
                </a:highlight>
                <a:latin typeface="Merriweather"/>
                <a:ea typeface="Merriweather"/>
                <a:cs typeface="Merriweather"/>
                <a:sym typeface="Merriweather"/>
              </a:rPr>
              <a:t>Google Merchandise Store</a:t>
            </a:r>
            <a:endParaRPr sz="2977">
              <a:solidFill>
                <a:schemeClr val="accent3"/>
              </a:solidFill>
              <a:highlight>
                <a:schemeClr val="lt1"/>
              </a:highlight>
              <a:latin typeface="Merriweather"/>
              <a:ea typeface="Merriweather"/>
              <a:cs typeface="Merriweather"/>
              <a:sym typeface="Merriweather"/>
            </a:endParaRPr>
          </a:p>
        </p:txBody>
      </p:sp>
      <p:sp>
        <p:nvSpPr>
          <p:cNvPr id="86" name="Google Shape;86;p13"/>
          <p:cNvSpPr txBox="1"/>
          <p:nvPr/>
        </p:nvSpPr>
        <p:spPr>
          <a:xfrm>
            <a:off x="752450" y="3750925"/>
            <a:ext cx="7771500" cy="5277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2537">
                <a:solidFill>
                  <a:schemeClr val="lt1"/>
                </a:solidFill>
                <a:latin typeface="EB Garamond"/>
                <a:ea typeface="EB Garamond"/>
                <a:cs typeface="EB Garamond"/>
                <a:sym typeface="EB Garamond"/>
              </a:rPr>
              <a:t>Group 2: Parmeda Abdollahnejad, Ashley Hull, Shagun Modi</a:t>
            </a:r>
            <a:endParaRPr sz="2227">
              <a:solidFill>
                <a:schemeClr val="lt1"/>
              </a:solidFill>
              <a:latin typeface="EB Garamond"/>
              <a:ea typeface="EB Garamond"/>
              <a:cs typeface="EB Garamond"/>
              <a:sym typeface="EB Garamond"/>
            </a:endParaRPr>
          </a:p>
        </p:txBody>
      </p:sp>
      <p:pic>
        <p:nvPicPr>
          <p:cNvPr id="2" name="Audio Recording 11-Nov-2024 at 20:00:25">
            <a:hlinkClick r:id="" action="ppaction://media"/>
            <a:extLst>
              <a:ext uri="{FF2B5EF4-FFF2-40B4-BE49-F238E27FC236}">
                <a16:creationId xmlns:a16="http://schemas.microsoft.com/office/drawing/2014/main" id="{0964FF2D-18E6-28D0-BF9E-E9F88C5025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84362" y="4278625"/>
            <a:ext cx="627483" cy="6274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3"/>
                </a:solidFill>
                <a:latin typeface="Comfortaa"/>
                <a:ea typeface="Comfortaa"/>
                <a:cs typeface="Comfortaa"/>
                <a:sym typeface="Comfortaa"/>
              </a:rPr>
              <a:t>Instagram Insights: Desire &amp; Action</a:t>
            </a:r>
            <a:endParaRPr>
              <a:solidFill>
                <a:schemeClr val="accent3"/>
              </a:solidFill>
              <a:latin typeface="Comfortaa"/>
              <a:ea typeface="Comfortaa"/>
              <a:cs typeface="Comfortaa"/>
              <a:sym typeface="Comfortaa"/>
            </a:endParaRPr>
          </a:p>
        </p:txBody>
      </p:sp>
      <p:sp>
        <p:nvSpPr>
          <p:cNvPr id="152" name="Google Shape;152;p22"/>
          <p:cNvSpPr txBox="1">
            <a:spLocks noGrp="1"/>
          </p:cNvSpPr>
          <p:nvPr>
            <p:ph type="body" idx="1"/>
          </p:nvPr>
        </p:nvSpPr>
        <p:spPr>
          <a:xfrm>
            <a:off x="218300" y="1237050"/>
            <a:ext cx="6381600" cy="3339000"/>
          </a:xfrm>
          <a:prstGeom prst="rect">
            <a:avLst/>
          </a:prstGeom>
        </p:spPr>
        <p:txBody>
          <a:bodyPr spcFirstLastPara="1" wrap="square" lIns="91425" tIns="91425" rIns="91425" bIns="91425" anchor="t" anchorCtr="0">
            <a:normAutofit/>
          </a:bodyPr>
          <a:lstStyle/>
          <a:p>
            <a:pPr marL="457200" marR="0" lvl="0" indent="-349250" algn="l" rtl="0">
              <a:lnSpc>
                <a:spcPct val="115000"/>
              </a:lnSpc>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By using the right tagging, the organizations can use the right prospect customers. </a:t>
            </a:r>
            <a:endParaRPr sz="1900">
              <a:solidFill>
                <a:schemeClr val="accent1"/>
              </a:solidFill>
              <a:latin typeface="EB Garamond"/>
              <a:ea typeface="EB Garamond"/>
              <a:cs typeface="EB Garamond"/>
              <a:sym typeface="EB Garamond"/>
            </a:endParaRPr>
          </a:p>
          <a:p>
            <a:pPr marL="457200" marR="0" lvl="0" indent="-349250" algn="l" rtl="0">
              <a:lnSpc>
                <a:spcPct val="115000"/>
              </a:lnSpc>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Its easier to set up an Instagram store (Audience is likely to add to cart and checkout) </a:t>
            </a:r>
            <a:endParaRPr sz="1900">
              <a:solidFill>
                <a:schemeClr val="accent1"/>
              </a:solidFill>
              <a:latin typeface="EB Garamond"/>
              <a:ea typeface="EB Garamond"/>
              <a:cs typeface="EB Garamond"/>
              <a:sym typeface="EB Garamond"/>
            </a:endParaRPr>
          </a:p>
          <a:p>
            <a:pPr marL="457200" marR="0" lvl="0" indent="-349250" algn="l" rtl="0">
              <a:lnSpc>
                <a:spcPct val="115000"/>
              </a:lnSpc>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Instagram is heavily used for re-targeting the same ad to audience with the interest/ have shown interest in the product.</a:t>
            </a:r>
            <a:endParaRPr sz="1900">
              <a:solidFill>
                <a:schemeClr val="accent1"/>
              </a:solidFill>
              <a:latin typeface="EB Garamond"/>
              <a:ea typeface="EB Garamond"/>
              <a:cs typeface="EB Garamond"/>
              <a:sym typeface="EB Garamond"/>
            </a:endParaRPr>
          </a:p>
          <a:p>
            <a:pPr marL="457200" marR="0" lvl="0" indent="-349250" algn="l" rtl="0">
              <a:lnSpc>
                <a:spcPct val="115000"/>
              </a:lnSpc>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Easier to find audience as users can choose their interest to see specific types of ads. </a:t>
            </a:r>
            <a:endParaRPr sz="1900">
              <a:solidFill>
                <a:schemeClr val="accent1"/>
              </a:solidFill>
              <a:latin typeface="EB Garamond"/>
              <a:ea typeface="EB Garamond"/>
              <a:cs typeface="EB Garamond"/>
              <a:sym typeface="EB Garamond"/>
            </a:endParaRPr>
          </a:p>
        </p:txBody>
      </p:sp>
      <p:pic>
        <p:nvPicPr>
          <p:cNvPr id="153" name="Google Shape;153;p22"/>
          <p:cNvPicPr preferRelativeResize="0"/>
          <p:nvPr/>
        </p:nvPicPr>
        <p:blipFill rotWithShape="1">
          <a:blip r:embed="rId3">
            <a:alphaModFix/>
          </a:blip>
          <a:srcRect l="4242"/>
          <a:stretch/>
        </p:blipFill>
        <p:spPr>
          <a:xfrm>
            <a:off x="6727025" y="0"/>
            <a:ext cx="2416973" cy="2416975"/>
          </a:xfrm>
          <a:prstGeom prst="rect">
            <a:avLst/>
          </a:prstGeom>
          <a:noFill/>
          <a:ln>
            <a:noFill/>
          </a:ln>
        </p:spPr>
      </p:pic>
      <p:pic>
        <p:nvPicPr>
          <p:cNvPr id="154" name="Google Shape;154;p22"/>
          <p:cNvPicPr preferRelativeResize="0"/>
          <p:nvPr/>
        </p:nvPicPr>
        <p:blipFill>
          <a:blip r:embed="rId4">
            <a:alphaModFix/>
          </a:blip>
          <a:stretch>
            <a:fillRect/>
          </a:stretch>
        </p:blipFill>
        <p:spPr>
          <a:xfrm>
            <a:off x="6816488" y="2571750"/>
            <a:ext cx="2080000" cy="2492754"/>
          </a:xfrm>
          <a:prstGeom prst="rect">
            <a:avLst/>
          </a:prstGeom>
          <a:noFill/>
          <a:ln>
            <a:noFill/>
          </a:ln>
        </p:spPr>
      </p:pic>
      <p:pic>
        <p:nvPicPr>
          <p:cNvPr id="155" name="Google Shape;155;p22" title="Insights desire.mp3">
            <a:hlinkClick r:id="rId5"/>
          </p:cNvPr>
          <p:cNvPicPr preferRelativeResize="0"/>
          <p:nvPr/>
        </p:nvPicPr>
        <p:blipFill>
          <a:blip r:embed="rId6">
            <a:alphaModFix/>
          </a:blip>
          <a:stretch>
            <a:fillRect/>
          </a:stretch>
        </p:blipFill>
        <p:spPr>
          <a:xfrm>
            <a:off x="152400" y="4383300"/>
            <a:ext cx="607800" cy="60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456250" y="152275"/>
            <a:ext cx="5618700" cy="108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4200">
                <a:latin typeface="Comfortaa"/>
                <a:ea typeface="Comfortaa"/>
                <a:cs typeface="Comfortaa"/>
                <a:sym typeface="Comfortaa"/>
              </a:rPr>
              <a:t>Instagram Insights: </a:t>
            </a:r>
            <a:endParaRPr sz="4200">
              <a:latin typeface="Comfortaa"/>
              <a:ea typeface="Comfortaa"/>
              <a:cs typeface="Comfortaa"/>
              <a:sym typeface="Comfortaa"/>
            </a:endParaRPr>
          </a:p>
          <a:p>
            <a:pPr marL="0" lvl="0" indent="0" algn="ctr" rtl="0">
              <a:spcBef>
                <a:spcPts val="0"/>
              </a:spcBef>
              <a:spcAft>
                <a:spcPts val="0"/>
              </a:spcAft>
              <a:buNone/>
            </a:pPr>
            <a:r>
              <a:rPr lang="en" sz="4200">
                <a:latin typeface="Comfortaa"/>
                <a:ea typeface="Comfortaa"/>
                <a:cs typeface="Comfortaa"/>
                <a:sym typeface="Comfortaa"/>
              </a:rPr>
              <a:t>KPI’s</a:t>
            </a:r>
            <a:endParaRPr/>
          </a:p>
        </p:txBody>
      </p:sp>
      <p:pic>
        <p:nvPicPr>
          <p:cNvPr id="161" name="Google Shape;161;p23"/>
          <p:cNvPicPr preferRelativeResize="0"/>
          <p:nvPr/>
        </p:nvPicPr>
        <p:blipFill rotWithShape="1">
          <a:blip r:embed="rId3">
            <a:alphaModFix/>
          </a:blip>
          <a:srcRect b="48586"/>
          <a:stretch/>
        </p:blipFill>
        <p:spPr>
          <a:xfrm>
            <a:off x="5742325" y="263050"/>
            <a:ext cx="2006990" cy="2419474"/>
          </a:xfrm>
          <a:prstGeom prst="rect">
            <a:avLst/>
          </a:prstGeom>
          <a:noFill/>
          <a:ln>
            <a:noFill/>
          </a:ln>
        </p:spPr>
      </p:pic>
      <p:sp>
        <p:nvSpPr>
          <p:cNvPr id="162" name="Google Shape;162;p23"/>
          <p:cNvSpPr txBox="1"/>
          <p:nvPr/>
        </p:nvSpPr>
        <p:spPr>
          <a:xfrm>
            <a:off x="1004025" y="1548925"/>
            <a:ext cx="4420800" cy="2924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EB Garamond"/>
              <a:buAutoNum type="arabicPeriod"/>
            </a:pPr>
            <a:r>
              <a:rPr lang="en" sz="1800">
                <a:solidFill>
                  <a:schemeClr val="lt1"/>
                </a:solidFill>
                <a:latin typeface="EB Garamond"/>
                <a:ea typeface="EB Garamond"/>
                <a:cs typeface="EB Garamond"/>
                <a:sym typeface="EB Garamond"/>
              </a:rPr>
              <a:t>Post Insights → Interactions: </a:t>
            </a:r>
            <a:endParaRPr sz="1800">
              <a:solidFill>
                <a:schemeClr val="lt1"/>
              </a:solidFill>
              <a:latin typeface="EB Garamond"/>
              <a:ea typeface="EB Garamond"/>
              <a:cs typeface="EB Garamond"/>
              <a:sym typeface="EB Garamond"/>
            </a:endParaRPr>
          </a:p>
          <a:p>
            <a:pPr marL="0" lvl="0" indent="0" algn="l" rtl="0">
              <a:spcBef>
                <a:spcPts val="0"/>
              </a:spcBef>
              <a:spcAft>
                <a:spcPts val="0"/>
              </a:spcAft>
              <a:buNone/>
            </a:pPr>
            <a:r>
              <a:rPr lang="en" sz="1800">
                <a:solidFill>
                  <a:schemeClr val="lt1"/>
                </a:solidFill>
                <a:latin typeface="EB Garamond"/>
                <a:ea typeface="EB Garamond"/>
                <a:cs typeface="EB Garamond"/>
                <a:sym typeface="EB Garamond"/>
              </a:rPr>
              <a:t>Refers to the number of actions taken by people who engage with the content. This includes liking, commenting, saving and sharing posts.</a:t>
            </a:r>
            <a:endParaRPr sz="1800">
              <a:solidFill>
                <a:schemeClr val="lt1"/>
              </a:solidFill>
              <a:latin typeface="EB Garamond"/>
              <a:ea typeface="EB Garamond"/>
              <a:cs typeface="EB Garamond"/>
              <a:sym typeface="EB Garamond"/>
            </a:endParaRPr>
          </a:p>
          <a:p>
            <a:pPr marL="914400" lvl="1" indent="-342900" algn="l" rtl="0">
              <a:spcBef>
                <a:spcPts val="0"/>
              </a:spcBef>
              <a:spcAft>
                <a:spcPts val="0"/>
              </a:spcAft>
              <a:buClr>
                <a:schemeClr val="lt1"/>
              </a:buClr>
              <a:buSzPts val="1800"/>
              <a:buFont typeface="EB Garamond"/>
              <a:buAutoNum type="alphaLcPeriod"/>
            </a:pPr>
            <a:r>
              <a:rPr lang="en" sz="1800">
                <a:solidFill>
                  <a:schemeClr val="lt1"/>
                </a:solidFill>
                <a:latin typeface="EB Garamond"/>
                <a:ea typeface="EB Garamond"/>
                <a:cs typeface="EB Garamond"/>
                <a:sym typeface="EB Garamond"/>
              </a:rPr>
              <a:t>Able to see how the post has resonated with the audience. Interest in the post leads to profile visits and website clicks. </a:t>
            </a:r>
            <a:endParaRPr sz="1800">
              <a:solidFill>
                <a:schemeClr val="lt1"/>
              </a:solidFill>
              <a:latin typeface="EB Garamond"/>
              <a:ea typeface="EB Garamond"/>
              <a:cs typeface="EB Garamond"/>
              <a:sym typeface="EB Garamond"/>
            </a:endParaRPr>
          </a:p>
        </p:txBody>
      </p:sp>
      <p:pic>
        <p:nvPicPr>
          <p:cNvPr id="163" name="Google Shape;163;p23"/>
          <p:cNvPicPr preferRelativeResize="0"/>
          <p:nvPr/>
        </p:nvPicPr>
        <p:blipFill>
          <a:blip r:embed="rId4">
            <a:alphaModFix/>
          </a:blip>
          <a:stretch>
            <a:fillRect/>
          </a:stretch>
        </p:blipFill>
        <p:spPr>
          <a:xfrm>
            <a:off x="6402900" y="2800350"/>
            <a:ext cx="2623326" cy="2218350"/>
          </a:xfrm>
          <a:prstGeom prst="rect">
            <a:avLst/>
          </a:prstGeom>
          <a:noFill/>
          <a:ln>
            <a:noFill/>
          </a:ln>
        </p:spPr>
      </p:pic>
      <p:pic>
        <p:nvPicPr>
          <p:cNvPr id="164" name="Google Shape;164;p23" title="Interactions.mp3">
            <a:hlinkClick r:id="rId5"/>
          </p:cNvPr>
          <p:cNvPicPr preferRelativeResize="0"/>
          <p:nvPr/>
        </p:nvPicPr>
        <p:blipFill>
          <a:blip r:embed="rId6">
            <a:alphaModFix/>
          </a:blip>
          <a:stretch>
            <a:fillRect/>
          </a:stretch>
        </p:blipFill>
        <p:spPr>
          <a:xfrm>
            <a:off x="152400" y="4473625"/>
            <a:ext cx="517475" cy="51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a:spLocks noGrp="1"/>
          </p:cNvSpPr>
          <p:nvPr>
            <p:ph type="title"/>
          </p:nvPr>
        </p:nvSpPr>
        <p:spPr>
          <a:xfrm>
            <a:off x="456250" y="152275"/>
            <a:ext cx="5618700" cy="108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4200">
                <a:latin typeface="Comfortaa"/>
                <a:ea typeface="Comfortaa"/>
                <a:cs typeface="Comfortaa"/>
                <a:sym typeface="Comfortaa"/>
              </a:rPr>
              <a:t>Instagram Insights: </a:t>
            </a:r>
            <a:endParaRPr sz="4200">
              <a:latin typeface="Comfortaa"/>
              <a:ea typeface="Comfortaa"/>
              <a:cs typeface="Comfortaa"/>
              <a:sym typeface="Comfortaa"/>
            </a:endParaRPr>
          </a:p>
          <a:p>
            <a:pPr marL="0" lvl="0" indent="0" algn="ctr" rtl="0">
              <a:spcBef>
                <a:spcPts val="0"/>
              </a:spcBef>
              <a:spcAft>
                <a:spcPts val="0"/>
              </a:spcAft>
              <a:buNone/>
            </a:pPr>
            <a:r>
              <a:rPr lang="en" sz="4200">
                <a:latin typeface="Comfortaa"/>
                <a:ea typeface="Comfortaa"/>
                <a:cs typeface="Comfortaa"/>
                <a:sym typeface="Comfortaa"/>
              </a:rPr>
              <a:t>KPI’s</a:t>
            </a:r>
            <a:endParaRPr/>
          </a:p>
        </p:txBody>
      </p:sp>
      <p:sp>
        <p:nvSpPr>
          <p:cNvPr id="170" name="Google Shape;170;p24"/>
          <p:cNvSpPr txBox="1"/>
          <p:nvPr/>
        </p:nvSpPr>
        <p:spPr>
          <a:xfrm>
            <a:off x="1004025" y="1548925"/>
            <a:ext cx="4420800" cy="29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EB Garamond"/>
                <a:ea typeface="EB Garamond"/>
                <a:cs typeface="EB Garamond"/>
                <a:sym typeface="EB Garamond"/>
              </a:rPr>
              <a:t>2.	Post Insights → Reach / Impressions</a:t>
            </a:r>
            <a:endParaRPr sz="1800">
              <a:solidFill>
                <a:schemeClr val="lt1"/>
              </a:solidFill>
              <a:latin typeface="EB Garamond"/>
              <a:ea typeface="EB Garamond"/>
              <a:cs typeface="EB Garamond"/>
              <a:sym typeface="EB Garamond"/>
            </a:endParaRPr>
          </a:p>
          <a:p>
            <a:pPr marL="0" lvl="0" indent="0" algn="l" rtl="0">
              <a:spcBef>
                <a:spcPts val="0"/>
              </a:spcBef>
              <a:spcAft>
                <a:spcPts val="0"/>
              </a:spcAft>
              <a:buNone/>
            </a:pPr>
            <a:r>
              <a:rPr lang="en" sz="1800">
                <a:solidFill>
                  <a:schemeClr val="lt1"/>
                </a:solidFill>
                <a:latin typeface="EB Garamond"/>
                <a:ea typeface="EB Garamond"/>
                <a:cs typeface="EB Garamond"/>
                <a:sym typeface="EB Garamond"/>
              </a:rPr>
              <a:t>Reach is the amount of people that saw the post at least once</a:t>
            </a:r>
            <a:endParaRPr sz="1800">
              <a:solidFill>
                <a:schemeClr val="lt1"/>
              </a:solidFill>
              <a:latin typeface="EB Garamond"/>
              <a:ea typeface="EB Garamond"/>
              <a:cs typeface="EB Garamond"/>
              <a:sym typeface="EB Garamond"/>
            </a:endParaRPr>
          </a:p>
          <a:p>
            <a:pPr marL="0" lvl="0" indent="0" algn="l" rtl="0">
              <a:spcBef>
                <a:spcPts val="0"/>
              </a:spcBef>
              <a:spcAft>
                <a:spcPts val="0"/>
              </a:spcAft>
              <a:buNone/>
            </a:pPr>
            <a:endParaRPr sz="1800">
              <a:solidFill>
                <a:schemeClr val="lt1"/>
              </a:solidFill>
              <a:latin typeface="EB Garamond"/>
              <a:ea typeface="EB Garamond"/>
              <a:cs typeface="EB Garamond"/>
              <a:sym typeface="EB Garamond"/>
            </a:endParaRPr>
          </a:p>
          <a:p>
            <a:pPr marL="0" lvl="0" indent="0" algn="l" rtl="0">
              <a:spcBef>
                <a:spcPts val="0"/>
              </a:spcBef>
              <a:spcAft>
                <a:spcPts val="0"/>
              </a:spcAft>
              <a:buNone/>
            </a:pPr>
            <a:r>
              <a:rPr lang="en" sz="1800">
                <a:solidFill>
                  <a:schemeClr val="lt1"/>
                </a:solidFill>
                <a:latin typeface="EB Garamond"/>
                <a:ea typeface="EB Garamond"/>
                <a:cs typeface="EB Garamond"/>
                <a:sym typeface="EB Garamond"/>
              </a:rPr>
              <a:t>Impressions is the amount of times that the post is on a feed viewed any amount of times</a:t>
            </a:r>
            <a:endParaRPr sz="1800">
              <a:solidFill>
                <a:schemeClr val="lt1"/>
              </a:solidFill>
              <a:latin typeface="EB Garamond"/>
              <a:ea typeface="EB Garamond"/>
              <a:cs typeface="EB Garamond"/>
              <a:sym typeface="EB Garamond"/>
            </a:endParaRPr>
          </a:p>
          <a:p>
            <a:pPr marL="0" lvl="0" indent="0" algn="l" rtl="0">
              <a:spcBef>
                <a:spcPts val="0"/>
              </a:spcBef>
              <a:spcAft>
                <a:spcPts val="0"/>
              </a:spcAft>
              <a:buNone/>
            </a:pPr>
            <a:endParaRPr sz="1800">
              <a:solidFill>
                <a:schemeClr val="lt1"/>
              </a:solidFill>
              <a:latin typeface="EB Garamond"/>
              <a:ea typeface="EB Garamond"/>
              <a:cs typeface="EB Garamond"/>
              <a:sym typeface="EB Garamond"/>
            </a:endParaRPr>
          </a:p>
          <a:p>
            <a:pPr marL="0" lvl="0" indent="0" algn="l" rtl="0">
              <a:spcBef>
                <a:spcPts val="0"/>
              </a:spcBef>
              <a:spcAft>
                <a:spcPts val="0"/>
              </a:spcAft>
              <a:buNone/>
            </a:pPr>
            <a:r>
              <a:rPr lang="en" sz="1800">
                <a:solidFill>
                  <a:schemeClr val="lt1"/>
                </a:solidFill>
                <a:latin typeface="EB Garamond"/>
                <a:ea typeface="EB Garamond"/>
                <a:cs typeface="EB Garamond"/>
                <a:sym typeface="EB Garamond"/>
              </a:rPr>
              <a:t>Understanding where impressions are coming from (home, profile, explore, etc) and whether or not a post has traction/ is converting to followers</a:t>
            </a:r>
            <a:endParaRPr sz="1800">
              <a:solidFill>
                <a:schemeClr val="lt1"/>
              </a:solidFill>
              <a:latin typeface="EB Garamond"/>
              <a:ea typeface="EB Garamond"/>
              <a:cs typeface="EB Garamond"/>
              <a:sym typeface="EB Garamond"/>
            </a:endParaRPr>
          </a:p>
        </p:txBody>
      </p:sp>
      <p:pic>
        <p:nvPicPr>
          <p:cNvPr id="171" name="Google Shape;171;p24"/>
          <p:cNvPicPr preferRelativeResize="0"/>
          <p:nvPr/>
        </p:nvPicPr>
        <p:blipFill>
          <a:blip r:embed="rId3">
            <a:alphaModFix/>
          </a:blip>
          <a:stretch>
            <a:fillRect/>
          </a:stretch>
        </p:blipFill>
        <p:spPr>
          <a:xfrm>
            <a:off x="6133825" y="671000"/>
            <a:ext cx="2764250" cy="4001252"/>
          </a:xfrm>
          <a:prstGeom prst="rect">
            <a:avLst/>
          </a:prstGeom>
          <a:noFill/>
          <a:ln>
            <a:noFill/>
          </a:ln>
        </p:spPr>
      </p:pic>
      <p:pic>
        <p:nvPicPr>
          <p:cNvPr id="172" name="Google Shape;172;p24" title="Reach_impressions.mp3">
            <a:hlinkClick r:id="rId4"/>
          </p:cNvPr>
          <p:cNvPicPr preferRelativeResize="0"/>
          <p:nvPr/>
        </p:nvPicPr>
        <p:blipFill>
          <a:blip r:embed="rId5">
            <a:alphaModFix/>
          </a:blip>
          <a:stretch>
            <a:fillRect/>
          </a:stretch>
        </p:blipFill>
        <p:spPr>
          <a:xfrm>
            <a:off x="152400" y="4473625"/>
            <a:ext cx="517475" cy="517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456250" y="152275"/>
            <a:ext cx="5618700" cy="108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4200">
                <a:latin typeface="Comfortaa"/>
                <a:ea typeface="Comfortaa"/>
                <a:cs typeface="Comfortaa"/>
                <a:sym typeface="Comfortaa"/>
              </a:rPr>
              <a:t>Instagram Insights: </a:t>
            </a:r>
            <a:endParaRPr sz="4200">
              <a:latin typeface="Comfortaa"/>
              <a:ea typeface="Comfortaa"/>
              <a:cs typeface="Comfortaa"/>
              <a:sym typeface="Comfortaa"/>
            </a:endParaRPr>
          </a:p>
          <a:p>
            <a:pPr marL="0" lvl="0" indent="0" algn="ctr" rtl="0">
              <a:spcBef>
                <a:spcPts val="0"/>
              </a:spcBef>
              <a:spcAft>
                <a:spcPts val="0"/>
              </a:spcAft>
              <a:buNone/>
            </a:pPr>
            <a:r>
              <a:rPr lang="en" sz="4200">
                <a:latin typeface="Comfortaa"/>
                <a:ea typeface="Comfortaa"/>
                <a:cs typeface="Comfortaa"/>
                <a:sym typeface="Comfortaa"/>
              </a:rPr>
              <a:t>KPI’s</a:t>
            </a:r>
            <a:endParaRPr/>
          </a:p>
        </p:txBody>
      </p:sp>
      <p:sp>
        <p:nvSpPr>
          <p:cNvPr id="178" name="Google Shape;178;p25"/>
          <p:cNvSpPr txBox="1"/>
          <p:nvPr/>
        </p:nvSpPr>
        <p:spPr>
          <a:xfrm>
            <a:off x="1004025" y="1548925"/>
            <a:ext cx="4420800" cy="29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EB Garamond"/>
                <a:ea typeface="EB Garamond"/>
                <a:cs typeface="EB Garamond"/>
                <a:sym typeface="EB Garamond"/>
              </a:rPr>
              <a:t>3.	Insights → Audience Retention:</a:t>
            </a:r>
            <a:endParaRPr sz="1800">
              <a:solidFill>
                <a:schemeClr val="lt1"/>
              </a:solidFill>
              <a:latin typeface="EB Garamond"/>
              <a:ea typeface="EB Garamond"/>
              <a:cs typeface="EB Garamond"/>
              <a:sym typeface="EB Garamond"/>
            </a:endParaRPr>
          </a:p>
          <a:p>
            <a:pPr marL="0" lvl="0" indent="0" algn="l" rtl="0">
              <a:spcBef>
                <a:spcPts val="0"/>
              </a:spcBef>
              <a:spcAft>
                <a:spcPts val="0"/>
              </a:spcAft>
              <a:buNone/>
            </a:pPr>
            <a:r>
              <a:rPr lang="en" sz="1800">
                <a:solidFill>
                  <a:schemeClr val="lt1"/>
                </a:solidFill>
                <a:latin typeface="EB Garamond"/>
                <a:ea typeface="EB Garamond"/>
                <a:cs typeface="EB Garamond"/>
                <a:sym typeface="EB Garamond"/>
              </a:rPr>
              <a:t>Shows how much of an Instagram reel is watched before the viewer stops watching.</a:t>
            </a:r>
            <a:endParaRPr sz="1800">
              <a:solidFill>
                <a:schemeClr val="lt1"/>
              </a:solidFill>
              <a:latin typeface="EB Garamond"/>
              <a:ea typeface="EB Garamond"/>
              <a:cs typeface="EB Garamond"/>
              <a:sym typeface="EB Garamond"/>
            </a:endParaRPr>
          </a:p>
          <a:p>
            <a:pPr marL="914400" lvl="0" indent="-342900" algn="l" rtl="0">
              <a:spcBef>
                <a:spcPts val="0"/>
              </a:spcBef>
              <a:spcAft>
                <a:spcPts val="0"/>
              </a:spcAft>
              <a:buClr>
                <a:schemeClr val="lt1"/>
              </a:buClr>
              <a:buSzPts val="1800"/>
              <a:buFont typeface="EB Garamond"/>
              <a:buAutoNum type="alphaLcPeriod"/>
            </a:pPr>
            <a:r>
              <a:rPr lang="en" sz="1800">
                <a:solidFill>
                  <a:schemeClr val="lt1"/>
                </a:solidFill>
                <a:latin typeface="EB Garamond"/>
                <a:ea typeface="EB Garamond"/>
                <a:cs typeface="EB Garamond"/>
                <a:sym typeface="EB Garamond"/>
              </a:rPr>
              <a:t>Can edit reels and cater the feed in accordance with what keeps viewers engaged for longer. Visualizes at what point the viewer no longer found the content interesting. </a:t>
            </a:r>
            <a:endParaRPr sz="1800">
              <a:solidFill>
                <a:schemeClr val="lt1"/>
              </a:solidFill>
              <a:latin typeface="EB Garamond"/>
              <a:ea typeface="EB Garamond"/>
              <a:cs typeface="EB Garamond"/>
              <a:sym typeface="EB Garamond"/>
            </a:endParaRPr>
          </a:p>
        </p:txBody>
      </p:sp>
      <p:pic>
        <p:nvPicPr>
          <p:cNvPr id="179" name="Google Shape;179;p25"/>
          <p:cNvPicPr preferRelativeResize="0"/>
          <p:nvPr/>
        </p:nvPicPr>
        <p:blipFill>
          <a:blip r:embed="rId3">
            <a:alphaModFix/>
          </a:blip>
          <a:stretch>
            <a:fillRect/>
          </a:stretch>
        </p:blipFill>
        <p:spPr>
          <a:xfrm>
            <a:off x="6238175" y="709175"/>
            <a:ext cx="2532325" cy="4080324"/>
          </a:xfrm>
          <a:prstGeom prst="rect">
            <a:avLst/>
          </a:prstGeom>
          <a:noFill/>
          <a:ln>
            <a:noFill/>
          </a:ln>
        </p:spPr>
      </p:pic>
      <p:pic>
        <p:nvPicPr>
          <p:cNvPr id="180" name="Google Shape;180;p25" title="KPI final.mp3">
            <a:hlinkClick r:id="rId4"/>
          </p:cNvPr>
          <p:cNvPicPr preferRelativeResize="0"/>
          <p:nvPr/>
        </p:nvPicPr>
        <p:blipFill>
          <a:blip r:embed="rId5">
            <a:alphaModFix/>
          </a:blip>
          <a:stretch>
            <a:fillRect/>
          </a:stretch>
        </p:blipFill>
        <p:spPr>
          <a:xfrm>
            <a:off x="152400" y="4473625"/>
            <a:ext cx="517475" cy="517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6"/>
          <p:cNvSpPr txBox="1">
            <a:spLocks noGrp="1"/>
          </p:cNvSpPr>
          <p:nvPr>
            <p:ph type="body" idx="1"/>
          </p:nvPr>
        </p:nvSpPr>
        <p:spPr>
          <a:xfrm>
            <a:off x="207675" y="414825"/>
            <a:ext cx="8520600" cy="1281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500">
                <a:solidFill>
                  <a:srgbClr val="FFFFFF"/>
                </a:solidFill>
              </a:rPr>
              <a:t>Instagram Insights</a:t>
            </a:r>
            <a:endParaRPr sz="2500">
              <a:solidFill>
                <a:srgbClr val="FFFFFF"/>
              </a:solidFill>
            </a:endParaRPr>
          </a:p>
        </p:txBody>
      </p:sp>
      <p:sp>
        <p:nvSpPr>
          <p:cNvPr id="186" name="Google Shape;186;p26"/>
          <p:cNvSpPr txBox="1"/>
          <p:nvPr/>
        </p:nvSpPr>
        <p:spPr>
          <a:xfrm>
            <a:off x="385900" y="1031875"/>
            <a:ext cx="6782700" cy="3297600"/>
          </a:xfrm>
          <a:prstGeom prst="rect">
            <a:avLst/>
          </a:prstGeom>
          <a:noFill/>
          <a:ln>
            <a:noFill/>
          </a:ln>
        </p:spPr>
        <p:txBody>
          <a:bodyPr spcFirstLastPara="1" wrap="square" lIns="91425" tIns="91425" rIns="91425" bIns="91425" anchor="t" anchorCtr="0">
            <a:noAutofit/>
          </a:bodyPr>
          <a:lstStyle/>
          <a:p>
            <a:pPr marL="457200" lvl="0" indent="50800" algn="l" rtl="0">
              <a:lnSpc>
                <a:spcPct val="115000"/>
              </a:lnSpc>
              <a:spcBef>
                <a:spcPts val="0"/>
              </a:spcBef>
              <a:spcAft>
                <a:spcPts val="0"/>
              </a:spcAft>
              <a:buClr>
                <a:srgbClr val="FFFFFF"/>
              </a:buClr>
              <a:buSzPts val="1900"/>
              <a:buFont typeface="EB Garamond"/>
              <a:buChar char="●"/>
            </a:pPr>
            <a:r>
              <a:rPr lang="en" sz="1900">
                <a:solidFill>
                  <a:srgbClr val="FFFFFF"/>
                </a:solidFill>
                <a:latin typeface="EB Garamond"/>
                <a:ea typeface="EB Garamond"/>
                <a:cs typeface="EB Garamond"/>
                <a:sym typeface="EB Garamond"/>
              </a:rPr>
              <a:t>Skills to learn: </a:t>
            </a:r>
            <a:endParaRPr sz="1900">
              <a:solidFill>
                <a:srgbClr val="FFFFFF"/>
              </a:solidFill>
              <a:latin typeface="EB Garamond"/>
              <a:ea typeface="EB Garamond"/>
              <a:cs typeface="EB Garamond"/>
              <a:sym typeface="EB Garamond"/>
            </a:endParaRPr>
          </a:p>
          <a:p>
            <a:pPr marL="1371600" lvl="1" indent="-349250" algn="l" rtl="0">
              <a:lnSpc>
                <a:spcPct val="115000"/>
              </a:lnSpc>
              <a:spcBef>
                <a:spcPts val="0"/>
              </a:spcBef>
              <a:spcAft>
                <a:spcPts val="0"/>
              </a:spcAft>
              <a:buClr>
                <a:srgbClr val="FFFFFF"/>
              </a:buClr>
              <a:buSzPts val="1900"/>
              <a:buFont typeface="EB Garamond"/>
              <a:buChar char="○"/>
            </a:pPr>
            <a:r>
              <a:rPr lang="en" sz="1900">
                <a:solidFill>
                  <a:srgbClr val="FFFFFF"/>
                </a:solidFill>
                <a:latin typeface="EB Garamond"/>
                <a:ea typeface="EB Garamond"/>
                <a:cs typeface="EB Garamond"/>
                <a:sym typeface="EB Garamond"/>
              </a:rPr>
              <a:t>Data Analysis/Interpretation</a:t>
            </a:r>
            <a:endParaRPr sz="1900">
              <a:solidFill>
                <a:srgbClr val="FFFFFF"/>
              </a:solidFill>
              <a:latin typeface="EB Garamond"/>
              <a:ea typeface="EB Garamond"/>
              <a:cs typeface="EB Garamond"/>
              <a:sym typeface="EB Garamond"/>
            </a:endParaRPr>
          </a:p>
          <a:p>
            <a:pPr marL="1371600" lvl="1" indent="-349250" algn="l" rtl="0">
              <a:lnSpc>
                <a:spcPct val="115000"/>
              </a:lnSpc>
              <a:spcBef>
                <a:spcPts val="0"/>
              </a:spcBef>
              <a:spcAft>
                <a:spcPts val="0"/>
              </a:spcAft>
              <a:buClr>
                <a:srgbClr val="FFFFFF"/>
              </a:buClr>
              <a:buSzPts val="1900"/>
              <a:buFont typeface="EB Garamond"/>
              <a:buChar char="○"/>
            </a:pPr>
            <a:r>
              <a:rPr lang="en" sz="1900">
                <a:solidFill>
                  <a:srgbClr val="FFFFFF"/>
                </a:solidFill>
                <a:latin typeface="EB Garamond"/>
                <a:ea typeface="EB Garamond"/>
                <a:cs typeface="EB Garamond"/>
                <a:sym typeface="EB Garamond"/>
              </a:rPr>
              <a:t>Utilizing Meta’s Business Suite features </a:t>
            </a:r>
            <a:endParaRPr sz="1900">
              <a:solidFill>
                <a:srgbClr val="FFFFFF"/>
              </a:solidFill>
              <a:latin typeface="EB Garamond"/>
              <a:ea typeface="EB Garamond"/>
              <a:cs typeface="EB Garamond"/>
              <a:sym typeface="EB Garamond"/>
            </a:endParaRPr>
          </a:p>
          <a:p>
            <a:pPr marL="1371600" lvl="1" indent="-349250" algn="l" rtl="0">
              <a:lnSpc>
                <a:spcPct val="115000"/>
              </a:lnSpc>
              <a:spcBef>
                <a:spcPts val="0"/>
              </a:spcBef>
              <a:spcAft>
                <a:spcPts val="0"/>
              </a:spcAft>
              <a:buClr>
                <a:srgbClr val="FFFFFF"/>
              </a:buClr>
              <a:buSzPts val="1900"/>
              <a:buFont typeface="EB Garamond"/>
              <a:buChar char="○"/>
            </a:pPr>
            <a:r>
              <a:rPr lang="en" sz="1900">
                <a:solidFill>
                  <a:srgbClr val="FFFFFF"/>
                </a:solidFill>
                <a:latin typeface="EB Garamond"/>
                <a:ea typeface="EB Garamond"/>
                <a:cs typeface="EB Garamond"/>
                <a:sym typeface="EB Garamond"/>
              </a:rPr>
              <a:t>Understanding significance of product tags, KPI’s, and the professional dashboard.</a:t>
            </a:r>
            <a:endParaRPr sz="1900">
              <a:solidFill>
                <a:srgbClr val="FFFFFF"/>
              </a:solidFill>
              <a:latin typeface="EB Garamond"/>
              <a:ea typeface="EB Garamond"/>
              <a:cs typeface="EB Garamond"/>
              <a:sym typeface="EB Garamond"/>
            </a:endParaRPr>
          </a:p>
          <a:p>
            <a:pPr marL="0" lvl="0" indent="0" algn="l" rtl="0">
              <a:lnSpc>
                <a:spcPct val="115000"/>
              </a:lnSpc>
              <a:spcBef>
                <a:spcPts val="0"/>
              </a:spcBef>
              <a:spcAft>
                <a:spcPts val="0"/>
              </a:spcAft>
              <a:buNone/>
            </a:pPr>
            <a:endParaRPr sz="1900">
              <a:solidFill>
                <a:srgbClr val="FFFFFF"/>
              </a:solidFill>
              <a:latin typeface="EB Garamond"/>
              <a:ea typeface="EB Garamond"/>
              <a:cs typeface="EB Garamond"/>
              <a:sym typeface="EB Garamond"/>
            </a:endParaRPr>
          </a:p>
          <a:p>
            <a:pPr marL="914400" lvl="0" indent="-406400" algn="l" rtl="0">
              <a:lnSpc>
                <a:spcPct val="115000"/>
              </a:lnSpc>
              <a:spcBef>
                <a:spcPts val="0"/>
              </a:spcBef>
              <a:spcAft>
                <a:spcPts val="0"/>
              </a:spcAft>
              <a:buClr>
                <a:srgbClr val="FFFFFF"/>
              </a:buClr>
              <a:buSzPts val="1900"/>
              <a:buFont typeface="EB Garamond"/>
              <a:buChar char="●"/>
            </a:pPr>
            <a:r>
              <a:rPr lang="en" sz="1900">
                <a:solidFill>
                  <a:srgbClr val="FFFFFF"/>
                </a:solidFill>
                <a:latin typeface="EB Garamond"/>
                <a:ea typeface="EB Garamond"/>
                <a:cs typeface="EB Garamond"/>
                <a:sym typeface="EB Garamond"/>
              </a:rPr>
              <a:t>Yes, also recommend Instagram Insights to find new users and create relationships with current. Meta connection with Facebook also streamlines the process. The Google Merch Store can use the popular carousel and reel formats to engage potential consumers.</a:t>
            </a:r>
            <a:endParaRPr sz="1900">
              <a:solidFill>
                <a:srgbClr val="FFFFFF"/>
              </a:solidFill>
              <a:latin typeface="EB Garamond"/>
              <a:ea typeface="EB Garamond"/>
              <a:cs typeface="EB Garamond"/>
              <a:sym typeface="EB Garamond"/>
            </a:endParaRPr>
          </a:p>
        </p:txBody>
      </p:sp>
      <p:pic>
        <p:nvPicPr>
          <p:cNvPr id="187" name="Google Shape;187;p26" title="Insta insights .mp3">
            <a:hlinkClick r:id="rId3"/>
          </p:cNvPr>
          <p:cNvPicPr preferRelativeResize="0"/>
          <p:nvPr/>
        </p:nvPicPr>
        <p:blipFill>
          <a:blip r:embed="rId4">
            <a:alphaModFix/>
          </a:blip>
          <a:stretch>
            <a:fillRect/>
          </a:stretch>
        </p:blipFill>
        <p:spPr>
          <a:xfrm>
            <a:off x="8303775" y="4329475"/>
            <a:ext cx="658500" cy="65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183775"/>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accent3"/>
                </a:solidFill>
                <a:latin typeface="Comfortaa"/>
                <a:ea typeface="Comfortaa"/>
                <a:cs typeface="Comfortaa"/>
                <a:sym typeface="Comfortaa"/>
              </a:rPr>
              <a:t>Social Media Analytics Tools:</a:t>
            </a:r>
            <a:endParaRPr b="1">
              <a:solidFill>
                <a:schemeClr val="accent3"/>
              </a:solidFill>
              <a:latin typeface="Comfortaa"/>
              <a:ea typeface="Comfortaa"/>
              <a:cs typeface="Comfortaa"/>
              <a:sym typeface="Comfortaa"/>
            </a:endParaRPr>
          </a:p>
        </p:txBody>
      </p:sp>
      <p:sp>
        <p:nvSpPr>
          <p:cNvPr id="92" name="Google Shape;92;p14"/>
          <p:cNvSpPr txBox="1">
            <a:spLocks noGrp="1"/>
          </p:cNvSpPr>
          <p:nvPr>
            <p:ph type="body" idx="1"/>
          </p:nvPr>
        </p:nvSpPr>
        <p:spPr>
          <a:xfrm>
            <a:off x="311700" y="902250"/>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600">
                <a:solidFill>
                  <a:schemeClr val="lt1"/>
                </a:solidFill>
                <a:highlight>
                  <a:schemeClr val="dk1"/>
                </a:highlight>
                <a:latin typeface="EB Garamond"/>
                <a:ea typeface="EB Garamond"/>
                <a:cs typeface="EB Garamond"/>
                <a:sym typeface="EB Garamond"/>
              </a:rPr>
              <a:t>Option 1:</a:t>
            </a:r>
            <a:endParaRPr sz="2600">
              <a:solidFill>
                <a:schemeClr val="lt1"/>
              </a:solidFill>
              <a:highlight>
                <a:schemeClr val="dk1"/>
              </a:highlight>
              <a:latin typeface="EB Garamond"/>
              <a:ea typeface="EB Garamond"/>
              <a:cs typeface="EB Garamond"/>
              <a:sym typeface="EB Garamond"/>
            </a:endParaRPr>
          </a:p>
          <a:p>
            <a:pPr marL="0" lvl="0" indent="0" algn="ctr" rtl="0">
              <a:lnSpc>
                <a:spcPct val="100000"/>
              </a:lnSpc>
              <a:spcBef>
                <a:spcPts val="1200"/>
              </a:spcBef>
              <a:spcAft>
                <a:spcPts val="0"/>
              </a:spcAft>
              <a:buNone/>
            </a:pPr>
            <a:r>
              <a:rPr lang="en" sz="2600">
                <a:solidFill>
                  <a:schemeClr val="accent1"/>
                </a:solidFill>
                <a:latin typeface="EB Garamond"/>
                <a:ea typeface="EB Garamond"/>
                <a:cs typeface="EB Garamond"/>
                <a:sym typeface="EB Garamond"/>
              </a:rPr>
              <a:t>Facebook - </a:t>
            </a:r>
            <a:endParaRPr sz="2600">
              <a:solidFill>
                <a:schemeClr val="accent1"/>
              </a:solidFill>
              <a:latin typeface="EB Garamond"/>
              <a:ea typeface="EB Garamond"/>
              <a:cs typeface="EB Garamond"/>
              <a:sym typeface="EB Garamond"/>
            </a:endParaRPr>
          </a:p>
          <a:p>
            <a:pPr marL="0" lvl="0" indent="0" algn="ctr" rtl="0">
              <a:lnSpc>
                <a:spcPct val="100000"/>
              </a:lnSpc>
              <a:spcBef>
                <a:spcPts val="0"/>
              </a:spcBef>
              <a:spcAft>
                <a:spcPts val="0"/>
              </a:spcAft>
              <a:buNone/>
            </a:pPr>
            <a:r>
              <a:rPr lang="en" sz="2600">
                <a:solidFill>
                  <a:schemeClr val="accent1"/>
                </a:solidFill>
                <a:latin typeface="EB Garamond"/>
                <a:ea typeface="EB Garamond"/>
                <a:cs typeface="EB Garamond"/>
                <a:sym typeface="EB Garamond"/>
              </a:rPr>
              <a:t>Facebook Insights</a:t>
            </a:r>
            <a:endParaRPr sz="2600">
              <a:solidFill>
                <a:schemeClr val="accent1"/>
              </a:solidFill>
              <a:latin typeface="EB Garamond"/>
              <a:ea typeface="EB Garamond"/>
              <a:cs typeface="EB Garamond"/>
              <a:sym typeface="EB Garamond"/>
            </a:endParaRPr>
          </a:p>
          <a:p>
            <a:pPr marL="457200" lvl="0" indent="-330200" algn="ctr" rtl="0">
              <a:lnSpc>
                <a:spcPct val="100000"/>
              </a:lnSpc>
              <a:spcBef>
                <a:spcPts val="0"/>
              </a:spcBef>
              <a:spcAft>
                <a:spcPts val="0"/>
              </a:spcAft>
              <a:buClr>
                <a:schemeClr val="accent1"/>
              </a:buClr>
              <a:buSzPts val="1600"/>
              <a:buFont typeface="EB Garamond"/>
              <a:buChar char="●"/>
            </a:pPr>
            <a:r>
              <a:rPr lang="en" sz="1600">
                <a:solidFill>
                  <a:schemeClr val="accent1"/>
                </a:solidFill>
                <a:latin typeface="EB Garamond"/>
                <a:ea typeface="EB Garamond"/>
                <a:cs typeface="EB Garamond"/>
                <a:sym typeface="EB Garamond"/>
              </a:rPr>
              <a:t>Easy to use, unlimited access to audience &amp; ad insights, content performance, etc.</a:t>
            </a:r>
            <a:endParaRPr sz="1600">
              <a:solidFill>
                <a:schemeClr val="accent1"/>
              </a:solidFill>
              <a:latin typeface="EB Garamond"/>
              <a:ea typeface="EB Garamond"/>
              <a:cs typeface="EB Garamond"/>
              <a:sym typeface="EB Garamond"/>
            </a:endParaRPr>
          </a:p>
          <a:p>
            <a:pPr marL="0" lvl="0" indent="0" algn="ctr" rtl="0">
              <a:spcBef>
                <a:spcPts val="0"/>
              </a:spcBef>
              <a:spcAft>
                <a:spcPts val="1200"/>
              </a:spcAft>
              <a:buNone/>
            </a:pPr>
            <a:endParaRPr sz="2600">
              <a:latin typeface="EB Garamond"/>
              <a:ea typeface="EB Garamond"/>
              <a:cs typeface="EB Garamond"/>
              <a:sym typeface="EB Garamond"/>
            </a:endParaRPr>
          </a:p>
        </p:txBody>
      </p:sp>
      <p:pic>
        <p:nvPicPr>
          <p:cNvPr id="93" name="Google Shape;93;p14"/>
          <p:cNvPicPr preferRelativeResize="0"/>
          <p:nvPr/>
        </p:nvPicPr>
        <p:blipFill rotWithShape="1">
          <a:blip r:embed="rId5">
            <a:alphaModFix/>
          </a:blip>
          <a:srcRect l="17147" t="17448" r="16850" b="16510"/>
          <a:stretch/>
        </p:blipFill>
        <p:spPr>
          <a:xfrm>
            <a:off x="1381125" y="2987250"/>
            <a:ext cx="1869274" cy="1870499"/>
          </a:xfrm>
          <a:prstGeom prst="rect">
            <a:avLst/>
          </a:prstGeom>
          <a:noFill/>
          <a:ln>
            <a:noFill/>
          </a:ln>
        </p:spPr>
      </p:pic>
      <p:sp>
        <p:nvSpPr>
          <p:cNvPr id="94" name="Google Shape;94;p14"/>
          <p:cNvSpPr txBox="1"/>
          <p:nvPr/>
        </p:nvSpPr>
        <p:spPr>
          <a:xfrm>
            <a:off x="559600" y="4786325"/>
            <a:ext cx="3403800" cy="2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u="sng">
                <a:solidFill>
                  <a:schemeClr val="hlink"/>
                </a:solidFill>
                <a:latin typeface="EB Garamond"/>
                <a:ea typeface="EB Garamond"/>
                <a:cs typeface="EB Garamond"/>
                <a:sym typeface="EB Garamond"/>
                <a:hlinkClick r:id="rId6"/>
              </a:rPr>
              <a:t>Facebook Insights Demo Video</a:t>
            </a:r>
            <a:endParaRPr sz="1200">
              <a:solidFill>
                <a:schemeClr val="accent1"/>
              </a:solidFill>
              <a:latin typeface="EB Garamond"/>
              <a:ea typeface="EB Garamond"/>
              <a:cs typeface="EB Garamond"/>
              <a:sym typeface="EB Garamond"/>
            </a:endParaRPr>
          </a:p>
        </p:txBody>
      </p:sp>
      <p:sp>
        <p:nvSpPr>
          <p:cNvPr id="95" name="Google Shape;95;p14"/>
          <p:cNvSpPr txBox="1">
            <a:spLocks noGrp="1"/>
          </p:cNvSpPr>
          <p:nvPr>
            <p:ph type="body" idx="1"/>
          </p:nvPr>
        </p:nvSpPr>
        <p:spPr>
          <a:xfrm>
            <a:off x="4691700" y="902250"/>
            <a:ext cx="44523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600">
                <a:solidFill>
                  <a:schemeClr val="lt1"/>
                </a:solidFill>
                <a:highlight>
                  <a:schemeClr val="dk1"/>
                </a:highlight>
                <a:latin typeface="EB Garamond"/>
                <a:ea typeface="EB Garamond"/>
                <a:cs typeface="EB Garamond"/>
                <a:sym typeface="EB Garamond"/>
              </a:rPr>
              <a:t>Option 2:</a:t>
            </a:r>
            <a:endParaRPr sz="2600">
              <a:solidFill>
                <a:schemeClr val="lt1"/>
              </a:solidFill>
              <a:highlight>
                <a:schemeClr val="dk1"/>
              </a:highlight>
              <a:latin typeface="EB Garamond"/>
              <a:ea typeface="EB Garamond"/>
              <a:cs typeface="EB Garamond"/>
              <a:sym typeface="EB Garamond"/>
            </a:endParaRPr>
          </a:p>
          <a:p>
            <a:pPr marL="0" lvl="0" indent="0" algn="ctr" rtl="0">
              <a:lnSpc>
                <a:spcPct val="100000"/>
              </a:lnSpc>
              <a:spcBef>
                <a:spcPts val="1200"/>
              </a:spcBef>
              <a:spcAft>
                <a:spcPts val="0"/>
              </a:spcAft>
              <a:buNone/>
            </a:pPr>
            <a:r>
              <a:rPr lang="en" sz="2600">
                <a:solidFill>
                  <a:schemeClr val="accent1"/>
                </a:solidFill>
                <a:latin typeface="EB Garamond"/>
                <a:ea typeface="EB Garamond"/>
                <a:cs typeface="EB Garamond"/>
                <a:sym typeface="EB Garamond"/>
              </a:rPr>
              <a:t>Instagram -</a:t>
            </a:r>
            <a:endParaRPr sz="2600">
              <a:solidFill>
                <a:schemeClr val="accent1"/>
              </a:solidFill>
              <a:latin typeface="EB Garamond"/>
              <a:ea typeface="EB Garamond"/>
              <a:cs typeface="EB Garamond"/>
              <a:sym typeface="EB Garamond"/>
            </a:endParaRPr>
          </a:p>
          <a:p>
            <a:pPr marL="0" lvl="0" indent="0" algn="ctr" rtl="0">
              <a:lnSpc>
                <a:spcPct val="100000"/>
              </a:lnSpc>
              <a:spcBef>
                <a:spcPts val="0"/>
              </a:spcBef>
              <a:spcAft>
                <a:spcPts val="0"/>
              </a:spcAft>
              <a:buNone/>
            </a:pPr>
            <a:r>
              <a:rPr lang="en" sz="2600">
                <a:solidFill>
                  <a:schemeClr val="accent1"/>
                </a:solidFill>
                <a:latin typeface="EB Garamond"/>
                <a:ea typeface="EB Garamond"/>
                <a:cs typeface="EB Garamond"/>
                <a:sym typeface="EB Garamond"/>
              </a:rPr>
              <a:t>Instagram Insights</a:t>
            </a:r>
            <a:endParaRPr sz="2600">
              <a:solidFill>
                <a:schemeClr val="accent1"/>
              </a:solidFill>
              <a:latin typeface="EB Garamond"/>
              <a:ea typeface="EB Garamond"/>
              <a:cs typeface="EB Garamond"/>
              <a:sym typeface="EB Garamond"/>
            </a:endParaRPr>
          </a:p>
          <a:p>
            <a:pPr marL="457200" lvl="0" indent="-330200" algn="ctr" rtl="0">
              <a:lnSpc>
                <a:spcPct val="100000"/>
              </a:lnSpc>
              <a:spcBef>
                <a:spcPts val="0"/>
              </a:spcBef>
              <a:spcAft>
                <a:spcPts val="0"/>
              </a:spcAft>
              <a:buClr>
                <a:schemeClr val="accent1"/>
              </a:buClr>
              <a:buSzPts val="1600"/>
              <a:buFont typeface="EB Garamond"/>
              <a:buChar char="●"/>
            </a:pPr>
            <a:r>
              <a:rPr lang="en" sz="1600">
                <a:solidFill>
                  <a:schemeClr val="accent1"/>
                </a:solidFill>
                <a:latin typeface="EB Garamond"/>
                <a:ea typeface="EB Garamond"/>
                <a:cs typeface="EB Garamond"/>
                <a:sym typeface="EB Garamond"/>
              </a:rPr>
              <a:t>Provides professional insights about audience, content quality and as performance. </a:t>
            </a:r>
            <a:endParaRPr sz="2600">
              <a:latin typeface="EB Garamond"/>
              <a:ea typeface="EB Garamond"/>
              <a:cs typeface="EB Garamond"/>
              <a:sym typeface="EB Garamond"/>
            </a:endParaRPr>
          </a:p>
        </p:txBody>
      </p:sp>
      <p:pic>
        <p:nvPicPr>
          <p:cNvPr id="96" name="Google Shape;96;p14" descr="File:Instagram icon.png - Wikipedia"/>
          <p:cNvPicPr preferRelativeResize="0"/>
          <p:nvPr/>
        </p:nvPicPr>
        <p:blipFill>
          <a:blip r:embed="rId7">
            <a:alphaModFix/>
          </a:blip>
          <a:stretch>
            <a:fillRect/>
          </a:stretch>
        </p:blipFill>
        <p:spPr>
          <a:xfrm>
            <a:off x="6094550" y="2987850"/>
            <a:ext cx="1869276" cy="1869276"/>
          </a:xfrm>
          <a:prstGeom prst="rect">
            <a:avLst/>
          </a:prstGeom>
          <a:noFill/>
          <a:ln>
            <a:noFill/>
          </a:ln>
        </p:spPr>
      </p:pic>
      <p:sp>
        <p:nvSpPr>
          <p:cNvPr id="97" name="Google Shape;97;p14"/>
          <p:cNvSpPr txBox="1"/>
          <p:nvPr/>
        </p:nvSpPr>
        <p:spPr>
          <a:xfrm>
            <a:off x="5428488" y="4820600"/>
            <a:ext cx="3403800" cy="2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u="sng">
                <a:solidFill>
                  <a:schemeClr val="hlink"/>
                </a:solidFill>
                <a:latin typeface="EB Garamond"/>
                <a:ea typeface="EB Garamond"/>
                <a:cs typeface="EB Garamond"/>
                <a:sym typeface="EB Garamond"/>
                <a:hlinkClick r:id="rId8"/>
              </a:rPr>
              <a:t>Instagram Insights Demo Video</a:t>
            </a:r>
            <a:r>
              <a:rPr lang="en" sz="1200">
                <a:solidFill>
                  <a:schemeClr val="accent1"/>
                </a:solidFill>
                <a:latin typeface="EB Garamond"/>
                <a:ea typeface="EB Garamond"/>
                <a:cs typeface="EB Garamond"/>
                <a:sym typeface="EB Garamond"/>
              </a:rPr>
              <a:t> </a:t>
            </a:r>
            <a:endParaRPr sz="1200">
              <a:solidFill>
                <a:schemeClr val="accent1"/>
              </a:solidFill>
              <a:latin typeface="EB Garamond"/>
              <a:ea typeface="EB Garamond"/>
              <a:cs typeface="EB Garamond"/>
              <a:sym typeface="EB Garamond"/>
            </a:endParaRPr>
          </a:p>
          <a:p>
            <a:pPr marL="0" lvl="0" indent="0" algn="ctr" rtl="0">
              <a:spcBef>
                <a:spcPts val="0"/>
              </a:spcBef>
              <a:spcAft>
                <a:spcPts val="0"/>
              </a:spcAft>
              <a:buNone/>
            </a:pPr>
            <a:endParaRPr sz="1200">
              <a:solidFill>
                <a:schemeClr val="accent1"/>
              </a:solidFill>
              <a:latin typeface="EB Garamond"/>
              <a:ea typeface="EB Garamond"/>
              <a:cs typeface="EB Garamond"/>
              <a:sym typeface="EB Garamond"/>
            </a:endParaRPr>
          </a:p>
        </p:txBody>
      </p:sp>
      <p:pic>
        <p:nvPicPr>
          <p:cNvPr id="2" name="Audio Recording 11-Nov-2024 at 20:02:06">
            <a:hlinkClick r:id="" action="ppaction://media"/>
            <a:extLst>
              <a:ext uri="{FF2B5EF4-FFF2-40B4-BE49-F238E27FC236}">
                <a16:creationId xmlns:a16="http://schemas.microsoft.com/office/drawing/2014/main" id="{919ABCD6-85FE-6294-4334-2D24B97DBEF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25988" y="4440425"/>
            <a:ext cx="607800" cy="60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311700" y="30285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3"/>
                </a:solidFill>
                <a:latin typeface="Comfortaa"/>
                <a:ea typeface="Comfortaa"/>
                <a:cs typeface="Comfortaa"/>
                <a:sym typeface="Comfortaa"/>
              </a:rPr>
              <a:t>Facebook Demographics:</a:t>
            </a:r>
            <a:endParaRPr>
              <a:solidFill>
                <a:schemeClr val="accent3"/>
              </a:solidFill>
              <a:latin typeface="Comfortaa"/>
              <a:ea typeface="Comfortaa"/>
              <a:cs typeface="Comfortaa"/>
              <a:sym typeface="Comfortaa"/>
            </a:endParaRPr>
          </a:p>
        </p:txBody>
      </p:sp>
      <p:sp>
        <p:nvSpPr>
          <p:cNvPr id="103" name="Google Shape;103;p15"/>
          <p:cNvSpPr txBox="1">
            <a:spLocks noGrp="1"/>
          </p:cNvSpPr>
          <p:nvPr>
            <p:ph type="body" idx="1"/>
          </p:nvPr>
        </p:nvSpPr>
        <p:spPr>
          <a:xfrm>
            <a:off x="311700" y="979850"/>
            <a:ext cx="8520600" cy="3949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500" u="sng">
                <a:solidFill>
                  <a:schemeClr val="accent1"/>
                </a:solidFill>
                <a:latin typeface="EB Garamond"/>
                <a:ea typeface="EB Garamond"/>
                <a:cs typeface="EB Garamond"/>
                <a:sym typeface="EB Garamond"/>
              </a:rPr>
              <a:t>Age:</a:t>
            </a:r>
            <a:r>
              <a:rPr lang="en" sz="2500">
                <a:solidFill>
                  <a:schemeClr val="accent1"/>
                </a:solidFill>
                <a:latin typeface="EB Garamond"/>
                <a:ea typeface="EB Garamond"/>
                <a:cs typeface="EB Garamond"/>
                <a:sym typeface="EB Garamond"/>
              </a:rPr>
              <a:t> Millennials (ages 27 - 45)</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Gender:</a:t>
            </a:r>
            <a:r>
              <a:rPr lang="en" sz="2500">
                <a:solidFill>
                  <a:schemeClr val="accent1"/>
                </a:solidFill>
                <a:latin typeface="EB Garamond"/>
                <a:ea typeface="EB Garamond"/>
                <a:cs typeface="EB Garamond"/>
                <a:sym typeface="EB Garamond"/>
              </a:rPr>
              <a:t> Both male and female, majority female</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Location:</a:t>
            </a:r>
            <a:r>
              <a:rPr lang="en" sz="2500">
                <a:solidFill>
                  <a:schemeClr val="accent1"/>
                </a:solidFill>
                <a:latin typeface="EB Garamond"/>
                <a:ea typeface="EB Garamond"/>
                <a:cs typeface="EB Garamond"/>
                <a:sym typeface="EB Garamond"/>
              </a:rPr>
              <a:t> Global usage, specifically North America (USA &amp; Canada), Europe, and India</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Education:</a:t>
            </a:r>
            <a:r>
              <a:rPr lang="en" sz="2500">
                <a:solidFill>
                  <a:schemeClr val="accent1"/>
                </a:solidFill>
                <a:latin typeface="EB Garamond"/>
                <a:ea typeface="EB Garamond"/>
                <a:cs typeface="EB Garamond"/>
                <a:sym typeface="EB Garamond"/>
              </a:rPr>
              <a:t> At least high school diploma, most college educated</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Income:</a:t>
            </a:r>
            <a:r>
              <a:rPr lang="en" sz="2500">
                <a:solidFill>
                  <a:schemeClr val="accent1"/>
                </a:solidFill>
                <a:latin typeface="EB Garamond"/>
                <a:ea typeface="EB Garamond"/>
                <a:cs typeface="EB Garamond"/>
                <a:sym typeface="EB Garamond"/>
              </a:rPr>
              <a:t> Middle and high income users</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Interests:</a:t>
            </a:r>
            <a:r>
              <a:rPr lang="en" sz="2500">
                <a:solidFill>
                  <a:schemeClr val="accent1"/>
                </a:solidFill>
                <a:latin typeface="EB Garamond"/>
                <a:ea typeface="EB Garamond"/>
                <a:cs typeface="EB Garamond"/>
                <a:sym typeface="EB Garamond"/>
              </a:rPr>
              <a:t> Life updates (weddings, graduations, birthdays), </a:t>
            </a:r>
            <a:endParaRPr sz="2500">
              <a:solidFill>
                <a:schemeClr val="accent1"/>
              </a:solidFill>
              <a:latin typeface="EB Garamond"/>
              <a:ea typeface="EB Garamond"/>
              <a:cs typeface="EB Garamond"/>
              <a:sym typeface="EB Garamond"/>
            </a:endParaRPr>
          </a:p>
          <a:p>
            <a:pPr marL="0" lvl="0" indent="0" algn="l" rtl="0">
              <a:spcBef>
                <a:spcPts val="0"/>
              </a:spcBef>
              <a:spcAft>
                <a:spcPts val="0"/>
              </a:spcAft>
              <a:buNone/>
            </a:pPr>
            <a:r>
              <a:rPr lang="en" sz="2500">
                <a:solidFill>
                  <a:schemeClr val="accent1"/>
                </a:solidFill>
                <a:latin typeface="EB Garamond"/>
                <a:ea typeface="EB Garamond"/>
                <a:cs typeface="EB Garamond"/>
                <a:sym typeface="EB Garamond"/>
              </a:rPr>
              <a:t>sports, news, travel</a:t>
            </a:r>
            <a:endParaRPr sz="2500">
              <a:solidFill>
                <a:schemeClr val="accent1"/>
              </a:solidFill>
              <a:latin typeface="EB Garamond"/>
              <a:ea typeface="EB Garamond"/>
              <a:cs typeface="EB Garamond"/>
              <a:sym typeface="EB Garamond"/>
            </a:endParaRPr>
          </a:p>
          <a:p>
            <a:pPr marL="0" lvl="0" indent="0" algn="l" rtl="0">
              <a:spcBef>
                <a:spcPts val="0"/>
              </a:spcBef>
              <a:spcAft>
                <a:spcPts val="1200"/>
              </a:spcAft>
              <a:buNone/>
            </a:pPr>
            <a:endParaRPr/>
          </a:p>
        </p:txBody>
      </p:sp>
      <p:pic>
        <p:nvPicPr>
          <p:cNvPr id="2" name="Audio Recording 11-Nov-2024 at 20:04:16">
            <a:hlinkClick r:id="" action="ppaction://media"/>
            <a:extLst>
              <a:ext uri="{FF2B5EF4-FFF2-40B4-BE49-F238E27FC236}">
                <a16:creationId xmlns:a16="http://schemas.microsoft.com/office/drawing/2014/main" id="{CC9A70FD-833E-43CA-426D-912401A854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9100" y="3245745"/>
            <a:ext cx="406400" cy="464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3"/>
                </a:solidFill>
                <a:latin typeface="Comfortaa"/>
                <a:ea typeface="Comfortaa"/>
                <a:cs typeface="Comfortaa"/>
                <a:sym typeface="Comfortaa"/>
              </a:rPr>
              <a:t>Facebook Insights: Interest</a:t>
            </a:r>
            <a:endParaRPr>
              <a:solidFill>
                <a:schemeClr val="accent3"/>
              </a:solidFill>
              <a:latin typeface="Comfortaa"/>
              <a:ea typeface="Comfortaa"/>
              <a:cs typeface="Comfortaa"/>
              <a:sym typeface="Comfortaa"/>
            </a:endParaRPr>
          </a:p>
          <a:p>
            <a:pPr marL="0" lvl="0" indent="0" algn="l" rtl="0">
              <a:spcBef>
                <a:spcPts val="0"/>
              </a:spcBef>
              <a:spcAft>
                <a:spcPts val="0"/>
              </a:spcAft>
              <a:buNone/>
            </a:pPr>
            <a:endParaRPr/>
          </a:p>
        </p:txBody>
      </p:sp>
      <p:sp>
        <p:nvSpPr>
          <p:cNvPr id="109" name="Google Shape;109;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Builds consideration and general interest for customers </a:t>
            </a:r>
            <a:endParaRPr sz="1900">
              <a:solidFill>
                <a:schemeClr val="accent1"/>
              </a:solidFill>
              <a:latin typeface="EB Garamond"/>
              <a:ea typeface="EB Garamond"/>
              <a:cs typeface="EB Garamond"/>
              <a:sym typeface="EB Garamond"/>
            </a:endParaRPr>
          </a:p>
          <a:p>
            <a:pPr marL="457200" lvl="0" indent="0" algn="l" rtl="0">
              <a:spcBef>
                <a:spcPts val="0"/>
              </a:spcBef>
              <a:spcAft>
                <a:spcPts val="0"/>
              </a:spcAft>
              <a:buNone/>
            </a:pPr>
            <a:r>
              <a:rPr lang="en" sz="1900">
                <a:solidFill>
                  <a:schemeClr val="accent1"/>
                </a:solidFill>
                <a:latin typeface="EB Garamond"/>
                <a:ea typeface="EB Garamond"/>
                <a:cs typeface="EB Garamond"/>
                <a:sym typeface="EB Garamond"/>
              </a:rPr>
              <a:t>(with products, brand, website).</a:t>
            </a:r>
            <a:endParaRPr sz="1900">
              <a:solidFill>
                <a:schemeClr val="accent1"/>
              </a:solidFill>
              <a:latin typeface="EB Garamond"/>
              <a:ea typeface="EB Garamond"/>
              <a:cs typeface="EB Garamond"/>
              <a:sym typeface="EB Garamond"/>
            </a:endParaRPr>
          </a:p>
          <a:p>
            <a:pPr marL="457200" lvl="0" indent="-34925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Engaging - following, liking, sharing and building relationships </a:t>
            </a:r>
            <a:endParaRPr sz="1900">
              <a:solidFill>
                <a:schemeClr val="accent1"/>
              </a:solidFill>
              <a:latin typeface="EB Garamond"/>
              <a:ea typeface="EB Garamond"/>
              <a:cs typeface="EB Garamond"/>
              <a:sym typeface="EB Garamond"/>
            </a:endParaRPr>
          </a:p>
          <a:p>
            <a:pPr marL="457200" lvl="0" indent="0" algn="l" rtl="0">
              <a:spcBef>
                <a:spcPts val="0"/>
              </a:spcBef>
              <a:spcAft>
                <a:spcPts val="0"/>
              </a:spcAft>
              <a:buNone/>
            </a:pPr>
            <a:r>
              <a:rPr lang="en" sz="1900">
                <a:solidFill>
                  <a:schemeClr val="accent1"/>
                </a:solidFill>
                <a:latin typeface="EB Garamond"/>
                <a:ea typeface="EB Garamond"/>
                <a:cs typeface="EB Garamond"/>
                <a:sym typeface="EB Garamond"/>
              </a:rPr>
              <a:t>with the store and products offered.</a:t>
            </a:r>
            <a:endParaRPr sz="1900">
              <a:solidFill>
                <a:schemeClr val="accent1"/>
              </a:solidFill>
              <a:latin typeface="EB Garamond"/>
              <a:ea typeface="EB Garamond"/>
              <a:cs typeface="EB Garamond"/>
              <a:sym typeface="EB Garamond"/>
            </a:endParaRPr>
          </a:p>
          <a:p>
            <a:pPr marL="457200" lvl="0" indent="-34925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Identify page views, how much time spent on site</a:t>
            </a:r>
            <a:endParaRPr sz="1900">
              <a:solidFill>
                <a:schemeClr val="accent1"/>
              </a:solidFill>
              <a:latin typeface="EB Garamond"/>
              <a:ea typeface="EB Garamond"/>
              <a:cs typeface="EB Garamond"/>
              <a:sym typeface="EB Garamond"/>
            </a:endParaRPr>
          </a:p>
          <a:p>
            <a:pPr marL="457200" lvl="0" indent="-34925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Utilizing Lead Ads: sign up for newsletter, email list, display ads, web content</a:t>
            </a:r>
            <a:endParaRPr sz="1900">
              <a:solidFill>
                <a:schemeClr val="accent1"/>
              </a:solidFill>
              <a:latin typeface="EB Garamond"/>
              <a:ea typeface="EB Garamond"/>
              <a:cs typeface="EB Garamond"/>
              <a:sym typeface="EB Garamond"/>
            </a:endParaRPr>
          </a:p>
          <a:p>
            <a:pPr marL="457200" lvl="0" indent="-34925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Interactive posts: Location based, polls, questions, giveaway contests</a:t>
            </a:r>
            <a:endParaRPr sz="1900">
              <a:solidFill>
                <a:schemeClr val="accent1"/>
              </a:solidFill>
              <a:latin typeface="EB Garamond"/>
              <a:ea typeface="EB Garamond"/>
              <a:cs typeface="EB Garamond"/>
              <a:sym typeface="EB Garamond"/>
            </a:endParaRPr>
          </a:p>
          <a:p>
            <a:pPr marL="457200" lvl="0" indent="-34925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Heavy engagement and retargeting to who interacted</a:t>
            </a:r>
            <a:endParaRPr sz="1900">
              <a:solidFill>
                <a:schemeClr val="accent1"/>
              </a:solidFill>
              <a:latin typeface="EB Garamond"/>
              <a:ea typeface="EB Garamond"/>
              <a:cs typeface="EB Garamond"/>
              <a:sym typeface="EB Garamond"/>
            </a:endParaRPr>
          </a:p>
        </p:txBody>
      </p:sp>
      <p:pic>
        <p:nvPicPr>
          <p:cNvPr id="110" name="Google Shape;110;p16"/>
          <p:cNvPicPr preferRelativeResize="0"/>
          <p:nvPr/>
        </p:nvPicPr>
        <p:blipFill rotWithShape="1">
          <a:blip r:embed="rId5">
            <a:alphaModFix/>
          </a:blip>
          <a:srcRect l="4242"/>
          <a:stretch/>
        </p:blipFill>
        <p:spPr>
          <a:xfrm>
            <a:off x="6727025" y="0"/>
            <a:ext cx="2416973" cy="2416975"/>
          </a:xfrm>
          <a:prstGeom prst="rect">
            <a:avLst/>
          </a:prstGeom>
          <a:noFill/>
          <a:ln>
            <a:noFill/>
          </a:ln>
        </p:spPr>
      </p:pic>
      <p:pic>
        <p:nvPicPr>
          <p:cNvPr id="2" name="Audio Recording 11-Nov-2024 at 20:07:38">
            <a:hlinkClick r:id="" action="ppaction://media"/>
            <a:extLst>
              <a:ext uri="{FF2B5EF4-FFF2-40B4-BE49-F238E27FC236}">
                <a16:creationId xmlns:a16="http://schemas.microsoft.com/office/drawing/2014/main" id="{CEC04E89-1C63-0004-0B78-E4A03AA43F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31575" y="3074770"/>
            <a:ext cx="600725" cy="600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265500" y="1007250"/>
            <a:ext cx="4045200" cy="1564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chemeClr val="accent3"/>
                </a:solidFill>
                <a:latin typeface="Comfortaa"/>
                <a:ea typeface="Comfortaa"/>
                <a:cs typeface="Comfortaa"/>
                <a:sym typeface="Comfortaa"/>
              </a:rPr>
              <a:t>Facebook Insights: KPI’s</a:t>
            </a:r>
            <a:endParaRPr>
              <a:solidFill>
                <a:schemeClr val="accent3"/>
              </a:solidFill>
              <a:latin typeface="Comfortaa"/>
              <a:ea typeface="Comfortaa"/>
              <a:cs typeface="Comfortaa"/>
              <a:sym typeface="Comfortaa"/>
            </a:endParaRPr>
          </a:p>
          <a:p>
            <a:pPr marL="0" lvl="0" indent="0" algn="ctr" rtl="0">
              <a:spcBef>
                <a:spcPts val="0"/>
              </a:spcBef>
              <a:spcAft>
                <a:spcPts val="0"/>
              </a:spcAft>
              <a:buNone/>
            </a:pPr>
            <a:endParaRPr/>
          </a:p>
        </p:txBody>
      </p:sp>
      <p:pic>
        <p:nvPicPr>
          <p:cNvPr id="116" name="Google Shape;116;p17"/>
          <p:cNvPicPr preferRelativeResize="0"/>
          <p:nvPr/>
        </p:nvPicPr>
        <p:blipFill>
          <a:blip r:embed="rId5">
            <a:alphaModFix/>
          </a:blip>
          <a:stretch>
            <a:fillRect/>
          </a:stretch>
        </p:blipFill>
        <p:spPr>
          <a:xfrm>
            <a:off x="4673250" y="873350"/>
            <a:ext cx="4359380" cy="3396775"/>
          </a:xfrm>
          <a:prstGeom prst="rect">
            <a:avLst/>
          </a:prstGeom>
          <a:noFill/>
          <a:ln>
            <a:noFill/>
          </a:ln>
        </p:spPr>
      </p:pic>
      <p:sp>
        <p:nvSpPr>
          <p:cNvPr id="117" name="Google Shape;117;p17"/>
          <p:cNvSpPr txBox="1">
            <a:spLocks noGrp="1"/>
          </p:cNvSpPr>
          <p:nvPr>
            <p:ph type="subTitle" idx="1"/>
          </p:nvPr>
        </p:nvSpPr>
        <p:spPr>
          <a:xfrm>
            <a:off x="265500" y="2264801"/>
            <a:ext cx="4045200" cy="1269300"/>
          </a:xfrm>
          <a:prstGeom prst="rect">
            <a:avLst/>
          </a:prstGeom>
        </p:spPr>
        <p:txBody>
          <a:bodyPr spcFirstLastPara="1" wrap="square" lIns="91425" tIns="91425" rIns="91425" bIns="91425" anchor="t" anchorCtr="0">
            <a:noAutofit/>
          </a:bodyPr>
          <a:lstStyle/>
          <a:p>
            <a:pPr marL="457200" lvl="0" indent="-355282" algn="l" rtl="0">
              <a:lnSpc>
                <a:spcPct val="95000"/>
              </a:lnSpc>
              <a:spcBef>
                <a:spcPts val="0"/>
              </a:spcBef>
              <a:spcAft>
                <a:spcPts val="0"/>
              </a:spcAft>
              <a:buClr>
                <a:schemeClr val="accent1"/>
              </a:buClr>
              <a:buSzPts val="1995"/>
              <a:buFont typeface="EB Garamond"/>
              <a:buAutoNum type="arabicPeriod"/>
            </a:pPr>
            <a:r>
              <a:rPr lang="en" sz="2072">
                <a:solidFill>
                  <a:schemeClr val="accent1"/>
                </a:solidFill>
                <a:latin typeface="EB Garamond"/>
                <a:ea typeface="EB Garamond"/>
                <a:cs typeface="EB Garamond"/>
                <a:sym typeface="EB Garamond"/>
              </a:rPr>
              <a:t>Reach: Total number of users who seen any content associated with business (posts, ads, and stories).</a:t>
            </a:r>
            <a:endParaRPr sz="2072">
              <a:solidFill>
                <a:schemeClr val="accent1"/>
              </a:solidFill>
              <a:latin typeface="EB Garamond"/>
              <a:ea typeface="EB Garamond"/>
              <a:cs typeface="EB Garamond"/>
              <a:sym typeface="EB Garamond"/>
            </a:endParaRPr>
          </a:p>
          <a:p>
            <a:pPr marL="914400" lvl="1" indent="-360203" algn="l" rtl="0">
              <a:lnSpc>
                <a:spcPct val="95000"/>
              </a:lnSpc>
              <a:spcBef>
                <a:spcPts val="0"/>
              </a:spcBef>
              <a:spcAft>
                <a:spcPts val="0"/>
              </a:spcAft>
              <a:buClr>
                <a:schemeClr val="accent1"/>
              </a:buClr>
              <a:buSzPts val="2073"/>
              <a:buFont typeface="EB Garamond"/>
              <a:buAutoNum type="alphaLcPeriod"/>
            </a:pPr>
            <a:r>
              <a:rPr lang="en" sz="2072">
                <a:solidFill>
                  <a:schemeClr val="accent1"/>
                </a:solidFill>
                <a:latin typeface="EB Garamond"/>
                <a:ea typeface="EB Garamond"/>
                <a:cs typeface="EB Garamond"/>
                <a:sym typeface="EB Garamond"/>
              </a:rPr>
              <a:t>Helps understand how far content is spreading (organic and total reach)</a:t>
            </a:r>
            <a:endParaRPr sz="2227"/>
          </a:p>
        </p:txBody>
      </p:sp>
      <p:sp>
        <p:nvSpPr>
          <p:cNvPr id="118" name="Google Shape;118;p17"/>
          <p:cNvSpPr/>
          <p:nvPr/>
        </p:nvSpPr>
        <p:spPr>
          <a:xfrm>
            <a:off x="5179775" y="1151100"/>
            <a:ext cx="1488300" cy="1063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2" name="Audio Recording 11-Nov-2024 at 20:09:22">
            <a:hlinkClick r:id="" action="ppaction://media"/>
            <a:extLst>
              <a:ext uri="{FF2B5EF4-FFF2-40B4-BE49-F238E27FC236}">
                <a16:creationId xmlns:a16="http://schemas.microsoft.com/office/drawing/2014/main" id="{90026993-823C-644B-E6FD-B0F0BB9073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5500" y="41362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265500" y="1055750"/>
            <a:ext cx="4045200" cy="1564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chemeClr val="accent3"/>
                </a:solidFill>
                <a:latin typeface="Comfortaa"/>
                <a:ea typeface="Comfortaa"/>
                <a:cs typeface="Comfortaa"/>
                <a:sym typeface="Comfortaa"/>
              </a:rPr>
              <a:t>Facebook Insights: KPI’s</a:t>
            </a:r>
            <a:endParaRPr>
              <a:solidFill>
                <a:schemeClr val="accent3"/>
              </a:solidFill>
              <a:latin typeface="Comfortaa"/>
              <a:ea typeface="Comfortaa"/>
              <a:cs typeface="Comfortaa"/>
              <a:sym typeface="Comfortaa"/>
            </a:endParaRPr>
          </a:p>
          <a:p>
            <a:pPr marL="0" lvl="0" indent="0" algn="ctr" rtl="0">
              <a:spcBef>
                <a:spcPts val="0"/>
              </a:spcBef>
              <a:spcAft>
                <a:spcPts val="0"/>
              </a:spcAft>
              <a:buNone/>
            </a:pPr>
            <a:endParaRPr/>
          </a:p>
        </p:txBody>
      </p:sp>
      <p:sp>
        <p:nvSpPr>
          <p:cNvPr id="124" name="Google Shape;124;p18"/>
          <p:cNvSpPr txBox="1">
            <a:spLocks noGrp="1"/>
          </p:cNvSpPr>
          <p:nvPr>
            <p:ph type="subTitle" idx="1"/>
          </p:nvPr>
        </p:nvSpPr>
        <p:spPr>
          <a:xfrm>
            <a:off x="265500" y="2053625"/>
            <a:ext cx="4233600" cy="1269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2072" dirty="0">
                <a:solidFill>
                  <a:schemeClr val="accent1"/>
                </a:solidFill>
                <a:latin typeface="EB Garamond"/>
                <a:ea typeface="EB Garamond"/>
                <a:cs typeface="EB Garamond"/>
                <a:sym typeface="EB Garamond"/>
              </a:rPr>
              <a:t>2. </a:t>
            </a:r>
            <a:r>
              <a:rPr lang="en" sz="1872" dirty="0">
                <a:solidFill>
                  <a:schemeClr val="accent1"/>
                </a:solidFill>
                <a:latin typeface="EB Garamond"/>
                <a:ea typeface="EB Garamond"/>
                <a:cs typeface="EB Garamond"/>
                <a:sym typeface="EB Garamond"/>
              </a:rPr>
              <a:t>Engagement: Total number of interactions with business (likes, comments, shares, clicks, reactions).</a:t>
            </a:r>
            <a:endParaRPr sz="1872" dirty="0">
              <a:solidFill>
                <a:schemeClr val="accent1"/>
              </a:solidFill>
              <a:latin typeface="EB Garamond"/>
              <a:ea typeface="EB Garamond"/>
              <a:cs typeface="EB Garamond"/>
              <a:sym typeface="EB Garamond"/>
            </a:endParaRPr>
          </a:p>
          <a:p>
            <a:pPr marL="914400" lvl="1" indent="-347503" algn="l" rtl="0">
              <a:lnSpc>
                <a:spcPct val="95000"/>
              </a:lnSpc>
              <a:spcBef>
                <a:spcPts val="0"/>
              </a:spcBef>
              <a:spcAft>
                <a:spcPts val="0"/>
              </a:spcAft>
              <a:buClr>
                <a:schemeClr val="accent1"/>
              </a:buClr>
              <a:buSzPts val="1873"/>
              <a:buFont typeface="EB Garamond"/>
              <a:buAutoNum type="alphaLcPeriod"/>
            </a:pPr>
            <a:r>
              <a:rPr lang="en" sz="1872" dirty="0">
                <a:solidFill>
                  <a:schemeClr val="accent1"/>
                </a:solidFill>
                <a:latin typeface="EB Garamond"/>
                <a:ea typeface="EB Garamond"/>
                <a:cs typeface="EB Garamond"/>
                <a:sym typeface="EB Garamond"/>
              </a:rPr>
              <a:t>Helps identify successful content, who to target and how, what has the highest engagement.</a:t>
            </a:r>
            <a:endParaRPr sz="1872" dirty="0">
              <a:solidFill>
                <a:schemeClr val="accent1"/>
              </a:solidFill>
              <a:latin typeface="EB Garamond"/>
              <a:ea typeface="EB Garamond"/>
              <a:cs typeface="EB Garamond"/>
              <a:sym typeface="EB Garamond"/>
            </a:endParaRPr>
          </a:p>
          <a:p>
            <a:pPr marL="914400" lvl="1" indent="-347503" algn="l" rtl="0">
              <a:lnSpc>
                <a:spcPct val="95000"/>
              </a:lnSpc>
              <a:spcBef>
                <a:spcPts val="0"/>
              </a:spcBef>
              <a:spcAft>
                <a:spcPts val="0"/>
              </a:spcAft>
              <a:buClr>
                <a:schemeClr val="accent1"/>
              </a:buClr>
              <a:buSzPts val="1873"/>
              <a:buFont typeface="EB Garamond"/>
              <a:buAutoNum type="alphaLcPeriod"/>
            </a:pPr>
            <a:r>
              <a:rPr lang="en" sz="1872" dirty="0">
                <a:solidFill>
                  <a:schemeClr val="accent1"/>
                </a:solidFill>
                <a:latin typeface="EB Garamond"/>
                <a:ea typeface="EB Garamond"/>
                <a:cs typeface="EB Garamond"/>
                <a:sym typeface="EB Garamond"/>
              </a:rPr>
              <a:t>Engagement Rate = </a:t>
            </a:r>
            <a:endParaRPr sz="1872" dirty="0">
              <a:solidFill>
                <a:schemeClr val="accent1"/>
              </a:solidFill>
              <a:latin typeface="EB Garamond"/>
              <a:ea typeface="EB Garamond"/>
              <a:cs typeface="EB Garamond"/>
              <a:sym typeface="EB Garamond"/>
            </a:endParaRPr>
          </a:p>
          <a:p>
            <a:pPr marL="914400" lvl="0" indent="0" algn="l" rtl="0">
              <a:lnSpc>
                <a:spcPct val="95000"/>
              </a:lnSpc>
              <a:spcBef>
                <a:spcPts val="0"/>
              </a:spcBef>
              <a:spcAft>
                <a:spcPts val="0"/>
              </a:spcAft>
              <a:buNone/>
            </a:pPr>
            <a:r>
              <a:rPr lang="en" sz="1872" dirty="0">
                <a:solidFill>
                  <a:schemeClr val="accent1"/>
                </a:solidFill>
                <a:latin typeface="EB Garamond"/>
                <a:ea typeface="EB Garamond"/>
                <a:cs typeface="EB Garamond"/>
                <a:sym typeface="EB Garamond"/>
              </a:rPr>
              <a:t>Total Reach (Followers) /Total Engagements (Likes + Comments + Shares)​×100</a:t>
            </a:r>
            <a:endParaRPr sz="1872" dirty="0">
              <a:solidFill>
                <a:schemeClr val="accent1"/>
              </a:solidFill>
              <a:latin typeface="EB Garamond"/>
              <a:ea typeface="EB Garamond"/>
              <a:cs typeface="EB Garamond"/>
              <a:sym typeface="EB Garamond"/>
            </a:endParaRPr>
          </a:p>
        </p:txBody>
      </p:sp>
      <p:pic>
        <p:nvPicPr>
          <p:cNvPr id="125" name="Google Shape;125;p18"/>
          <p:cNvPicPr preferRelativeResize="0"/>
          <p:nvPr/>
        </p:nvPicPr>
        <p:blipFill>
          <a:blip r:embed="rId5">
            <a:alphaModFix/>
          </a:blip>
          <a:stretch>
            <a:fillRect/>
          </a:stretch>
        </p:blipFill>
        <p:spPr>
          <a:xfrm>
            <a:off x="4699225" y="1600650"/>
            <a:ext cx="4340100" cy="1942195"/>
          </a:xfrm>
          <a:prstGeom prst="rect">
            <a:avLst/>
          </a:prstGeom>
          <a:noFill/>
          <a:ln>
            <a:noFill/>
          </a:ln>
        </p:spPr>
      </p:pic>
      <p:sp>
        <p:nvSpPr>
          <p:cNvPr id="126" name="Google Shape;126;p18"/>
          <p:cNvSpPr/>
          <p:nvPr/>
        </p:nvSpPr>
        <p:spPr>
          <a:xfrm>
            <a:off x="6549425" y="1530250"/>
            <a:ext cx="1147800" cy="832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2" name="Audio Recording 11-Nov-2024 at 20:10:50">
            <a:hlinkClick r:id="" action="ppaction://media"/>
            <a:extLst>
              <a:ext uri="{FF2B5EF4-FFF2-40B4-BE49-F238E27FC236}">
                <a16:creationId xmlns:a16="http://schemas.microsoft.com/office/drawing/2014/main" id="{FF33D43A-AFDC-927B-E317-65224893F3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1669" y="4320800"/>
            <a:ext cx="564055" cy="564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265500" y="1303550"/>
            <a:ext cx="4045200" cy="1564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chemeClr val="accent3"/>
                </a:solidFill>
                <a:latin typeface="Comfortaa"/>
                <a:ea typeface="Comfortaa"/>
                <a:cs typeface="Comfortaa"/>
                <a:sym typeface="Comfortaa"/>
              </a:rPr>
              <a:t>Facebook Insights:  KPI’s</a:t>
            </a:r>
            <a:endParaRPr>
              <a:solidFill>
                <a:schemeClr val="accent3"/>
              </a:solidFill>
              <a:latin typeface="Comfortaa"/>
              <a:ea typeface="Comfortaa"/>
              <a:cs typeface="Comfortaa"/>
              <a:sym typeface="Comfortaa"/>
            </a:endParaRPr>
          </a:p>
          <a:p>
            <a:pPr marL="0" lvl="0" indent="0" algn="ctr" rtl="0">
              <a:spcBef>
                <a:spcPts val="0"/>
              </a:spcBef>
              <a:spcAft>
                <a:spcPts val="0"/>
              </a:spcAft>
              <a:buNone/>
            </a:pPr>
            <a:endParaRPr/>
          </a:p>
        </p:txBody>
      </p:sp>
      <p:sp>
        <p:nvSpPr>
          <p:cNvPr id="132" name="Google Shape;132;p19"/>
          <p:cNvSpPr txBox="1">
            <a:spLocks noGrp="1"/>
          </p:cNvSpPr>
          <p:nvPr>
            <p:ph type="subTitle" idx="1"/>
          </p:nvPr>
        </p:nvSpPr>
        <p:spPr>
          <a:xfrm>
            <a:off x="265500" y="2399700"/>
            <a:ext cx="4233600" cy="2827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2072">
                <a:solidFill>
                  <a:schemeClr val="accent1"/>
                </a:solidFill>
                <a:latin typeface="EB Garamond"/>
                <a:ea typeface="EB Garamond"/>
                <a:cs typeface="EB Garamond"/>
                <a:sym typeface="EB Garamond"/>
              </a:rPr>
              <a:t>3. Follower Demographics</a:t>
            </a:r>
            <a:r>
              <a:rPr lang="en" sz="1872">
                <a:solidFill>
                  <a:schemeClr val="accent1"/>
                </a:solidFill>
                <a:latin typeface="EB Garamond"/>
                <a:ea typeface="EB Garamond"/>
                <a:cs typeface="EB Garamond"/>
                <a:sym typeface="EB Garamond"/>
              </a:rPr>
              <a:t>: Total number of people who follow and interact and their demographic details.</a:t>
            </a:r>
            <a:endParaRPr sz="1872">
              <a:solidFill>
                <a:schemeClr val="accent1"/>
              </a:solidFill>
              <a:latin typeface="EB Garamond"/>
              <a:ea typeface="EB Garamond"/>
              <a:cs typeface="EB Garamond"/>
              <a:sym typeface="EB Garamond"/>
            </a:endParaRPr>
          </a:p>
          <a:p>
            <a:pPr marL="914400" lvl="1" indent="-347503" algn="l" rtl="0">
              <a:lnSpc>
                <a:spcPct val="95000"/>
              </a:lnSpc>
              <a:spcBef>
                <a:spcPts val="0"/>
              </a:spcBef>
              <a:spcAft>
                <a:spcPts val="0"/>
              </a:spcAft>
              <a:buClr>
                <a:schemeClr val="accent1"/>
              </a:buClr>
              <a:buSzPts val="1873"/>
              <a:buFont typeface="EB Garamond"/>
              <a:buAutoNum type="alphaLcPeriod"/>
            </a:pPr>
            <a:r>
              <a:rPr lang="en" sz="1872">
                <a:solidFill>
                  <a:schemeClr val="accent1"/>
                </a:solidFill>
                <a:latin typeface="EB Garamond"/>
                <a:ea typeface="EB Garamond"/>
                <a:cs typeface="EB Garamond"/>
                <a:sym typeface="EB Garamond"/>
              </a:rPr>
              <a:t>Helps identify who to market</a:t>
            </a:r>
            <a:endParaRPr sz="1872">
              <a:solidFill>
                <a:schemeClr val="accent1"/>
              </a:solidFill>
              <a:latin typeface="EB Garamond"/>
              <a:ea typeface="EB Garamond"/>
              <a:cs typeface="EB Garamond"/>
              <a:sym typeface="EB Garamond"/>
            </a:endParaRPr>
          </a:p>
          <a:p>
            <a:pPr marL="914400" lvl="1" indent="-347503" algn="l" rtl="0">
              <a:lnSpc>
                <a:spcPct val="95000"/>
              </a:lnSpc>
              <a:spcBef>
                <a:spcPts val="0"/>
              </a:spcBef>
              <a:spcAft>
                <a:spcPts val="0"/>
              </a:spcAft>
              <a:buClr>
                <a:schemeClr val="accent1"/>
              </a:buClr>
              <a:buSzPts val="1873"/>
              <a:buFont typeface="EB Garamond"/>
              <a:buAutoNum type="alphaLcPeriod"/>
            </a:pPr>
            <a:r>
              <a:rPr lang="en" sz="1872">
                <a:solidFill>
                  <a:schemeClr val="accent1"/>
                </a:solidFill>
                <a:latin typeface="EB Garamond"/>
                <a:ea typeface="EB Garamond"/>
                <a:cs typeface="EB Garamond"/>
                <a:sym typeface="EB Garamond"/>
              </a:rPr>
              <a:t>Growth or decline of followers</a:t>
            </a:r>
            <a:endParaRPr sz="1872">
              <a:solidFill>
                <a:schemeClr val="accent1"/>
              </a:solidFill>
              <a:latin typeface="EB Garamond"/>
              <a:ea typeface="EB Garamond"/>
              <a:cs typeface="EB Garamond"/>
              <a:sym typeface="EB Garamond"/>
            </a:endParaRPr>
          </a:p>
          <a:p>
            <a:pPr marL="914400" lvl="1" indent="-347503" algn="l" rtl="0">
              <a:lnSpc>
                <a:spcPct val="95000"/>
              </a:lnSpc>
              <a:spcBef>
                <a:spcPts val="0"/>
              </a:spcBef>
              <a:spcAft>
                <a:spcPts val="0"/>
              </a:spcAft>
              <a:buClr>
                <a:schemeClr val="accent1"/>
              </a:buClr>
              <a:buSzPts val="1873"/>
              <a:buFont typeface="EB Garamond"/>
              <a:buAutoNum type="alphaLcPeriod"/>
            </a:pPr>
            <a:r>
              <a:rPr lang="en" sz="1872">
                <a:solidFill>
                  <a:schemeClr val="accent1"/>
                </a:solidFill>
                <a:latin typeface="EB Garamond"/>
                <a:ea typeface="EB Garamond"/>
                <a:cs typeface="EB Garamond"/>
                <a:sym typeface="EB Garamond"/>
              </a:rPr>
              <a:t>Top audiences and their engagements</a:t>
            </a:r>
            <a:endParaRPr sz="1872">
              <a:solidFill>
                <a:schemeClr val="accent1"/>
              </a:solidFill>
              <a:latin typeface="EB Garamond"/>
              <a:ea typeface="EB Garamond"/>
              <a:cs typeface="EB Garamond"/>
              <a:sym typeface="EB Garamond"/>
            </a:endParaRPr>
          </a:p>
          <a:p>
            <a:pPr marL="914400" lvl="0" indent="0" algn="l" rtl="0">
              <a:lnSpc>
                <a:spcPct val="95000"/>
              </a:lnSpc>
              <a:spcBef>
                <a:spcPts val="0"/>
              </a:spcBef>
              <a:spcAft>
                <a:spcPts val="0"/>
              </a:spcAft>
              <a:buNone/>
            </a:pPr>
            <a:endParaRPr sz="1872">
              <a:solidFill>
                <a:schemeClr val="accent1"/>
              </a:solidFill>
              <a:latin typeface="EB Garamond"/>
              <a:ea typeface="EB Garamond"/>
              <a:cs typeface="EB Garamond"/>
              <a:sym typeface="EB Garamond"/>
            </a:endParaRPr>
          </a:p>
        </p:txBody>
      </p:sp>
      <p:pic>
        <p:nvPicPr>
          <p:cNvPr id="133" name="Google Shape;133;p19"/>
          <p:cNvPicPr preferRelativeResize="0"/>
          <p:nvPr/>
        </p:nvPicPr>
        <p:blipFill>
          <a:blip r:embed="rId5">
            <a:alphaModFix/>
          </a:blip>
          <a:stretch>
            <a:fillRect/>
          </a:stretch>
        </p:blipFill>
        <p:spPr>
          <a:xfrm>
            <a:off x="4735025" y="1294746"/>
            <a:ext cx="4340101" cy="2536423"/>
          </a:xfrm>
          <a:prstGeom prst="rect">
            <a:avLst/>
          </a:prstGeom>
          <a:noFill/>
          <a:ln>
            <a:noFill/>
          </a:ln>
        </p:spPr>
      </p:pic>
      <p:pic>
        <p:nvPicPr>
          <p:cNvPr id="2" name="Audio Recording 11-Nov-2024 at 20:12:33">
            <a:hlinkClick r:id="" action="ppaction://media"/>
            <a:extLst>
              <a:ext uri="{FF2B5EF4-FFF2-40B4-BE49-F238E27FC236}">
                <a16:creationId xmlns:a16="http://schemas.microsoft.com/office/drawing/2014/main" id="{048E4F06-8963-B920-834B-E5FD40A37D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5500" y="4288440"/>
            <a:ext cx="661933" cy="6619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3"/>
                </a:solidFill>
                <a:latin typeface="Comfortaa"/>
                <a:ea typeface="Comfortaa"/>
                <a:cs typeface="Comfortaa"/>
                <a:sym typeface="Comfortaa"/>
              </a:rPr>
              <a:t>Facebook Insights</a:t>
            </a:r>
            <a:endParaRPr>
              <a:solidFill>
                <a:schemeClr val="accent3"/>
              </a:solidFill>
              <a:latin typeface="Comfortaa"/>
              <a:ea typeface="Comfortaa"/>
              <a:cs typeface="Comfortaa"/>
              <a:sym typeface="Comfortaa"/>
            </a:endParaRPr>
          </a:p>
          <a:p>
            <a:pPr marL="0" lvl="0" indent="0" algn="l" rtl="0">
              <a:spcBef>
                <a:spcPts val="0"/>
              </a:spcBef>
              <a:spcAft>
                <a:spcPts val="0"/>
              </a:spcAft>
              <a:buNone/>
            </a:pPr>
            <a:endParaRPr/>
          </a:p>
        </p:txBody>
      </p:sp>
      <p:sp>
        <p:nvSpPr>
          <p:cNvPr id="139" name="Google Shape;139;p20"/>
          <p:cNvSpPr txBox="1">
            <a:spLocks noGrp="1"/>
          </p:cNvSpPr>
          <p:nvPr>
            <p:ph type="body" idx="1"/>
          </p:nvPr>
        </p:nvSpPr>
        <p:spPr>
          <a:xfrm>
            <a:off x="143225" y="1086675"/>
            <a:ext cx="8080500" cy="3339000"/>
          </a:xfrm>
          <a:prstGeom prst="rect">
            <a:avLst/>
          </a:prstGeom>
        </p:spPr>
        <p:txBody>
          <a:bodyPr spcFirstLastPara="1" wrap="square" lIns="91425" tIns="91425" rIns="91425" bIns="91425" anchor="t" anchorCtr="0">
            <a:normAutofit/>
          </a:bodyPr>
          <a:lstStyle/>
          <a:p>
            <a:pPr marL="457200" lvl="0" indent="5080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Skills to learn: </a:t>
            </a:r>
            <a:endParaRPr sz="1900">
              <a:solidFill>
                <a:schemeClr val="accent1"/>
              </a:solidFill>
              <a:latin typeface="EB Garamond"/>
              <a:ea typeface="EB Garamond"/>
              <a:cs typeface="EB Garamond"/>
              <a:sym typeface="EB Garamond"/>
            </a:endParaRPr>
          </a:p>
          <a:p>
            <a:pPr marL="1371600" lvl="1" indent="-34925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Data Analysis/Interpretation</a:t>
            </a:r>
            <a:endParaRPr sz="1900">
              <a:solidFill>
                <a:schemeClr val="accent1"/>
              </a:solidFill>
              <a:latin typeface="EB Garamond"/>
              <a:ea typeface="EB Garamond"/>
              <a:cs typeface="EB Garamond"/>
              <a:sym typeface="EB Garamond"/>
            </a:endParaRPr>
          </a:p>
          <a:p>
            <a:pPr marL="1371600" lvl="1" indent="-34925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Furthering technical skills for add-ons such as Facebook Pixel (website usage) and Facebook Ads</a:t>
            </a:r>
            <a:endParaRPr sz="1900">
              <a:solidFill>
                <a:schemeClr val="accent1"/>
              </a:solidFill>
              <a:latin typeface="EB Garamond"/>
              <a:ea typeface="EB Garamond"/>
              <a:cs typeface="EB Garamond"/>
              <a:sym typeface="EB Garamond"/>
            </a:endParaRPr>
          </a:p>
          <a:p>
            <a:pPr marL="1371600" lvl="1" indent="-34925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Understanding significance of CTR’s, conversion rates, and KPI’s.</a:t>
            </a:r>
            <a:endParaRPr sz="1900">
              <a:solidFill>
                <a:schemeClr val="accent1"/>
              </a:solidFill>
              <a:latin typeface="EB Garamond"/>
              <a:ea typeface="EB Garamond"/>
              <a:cs typeface="EB Garamond"/>
              <a:sym typeface="EB Garamond"/>
            </a:endParaRPr>
          </a:p>
          <a:p>
            <a:pPr marL="914400" lvl="0" indent="-406400" algn="l" rtl="0">
              <a:spcBef>
                <a:spcPts val="0"/>
              </a:spcBef>
              <a:spcAft>
                <a:spcPts val="0"/>
              </a:spcAft>
              <a:buClr>
                <a:schemeClr val="accent1"/>
              </a:buClr>
              <a:buSzPts val="1900"/>
              <a:buFont typeface="EB Garamond"/>
              <a:buChar char="●"/>
            </a:pPr>
            <a:r>
              <a:rPr lang="en" sz="1900">
                <a:solidFill>
                  <a:schemeClr val="accent1"/>
                </a:solidFill>
                <a:latin typeface="EB Garamond"/>
                <a:ea typeface="EB Garamond"/>
                <a:cs typeface="EB Garamond"/>
                <a:sym typeface="EB Garamond"/>
              </a:rPr>
              <a:t>Yes, recommend Facebook Insights to find new users and create relationships with current. See how Google Merch Store is doing on worldwide social media platforms to get more customers, traction, and social media engagement and following.</a:t>
            </a:r>
            <a:endParaRPr sz="1900">
              <a:solidFill>
                <a:schemeClr val="accent1"/>
              </a:solidFill>
              <a:latin typeface="EB Garamond"/>
              <a:ea typeface="EB Garamond"/>
              <a:cs typeface="EB Garamond"/>
              <a:sym typeface="EB Garamond"/>
            </a:endParaRPr>
          </a:p>
        </p:txBody>
      </p:sp>
      <p:pic>
        <p:nvPicPr>
          <p:cNvPr id="2" name="Audio Recording 11-Nov-2024 at 20:15:01">
            <a:hlinkClick r:id="" action="ppaction://media"/>
            <a:extLst>
              <a:ext uri="{FF2B5EF4-FFF2-40B4-BE49-F238E27FC236}">
                <a16:creationId xmlns:a16="http://schemas.microsoft.com/office/drawing/2014/main" id="{F05099C5-FCA8-874C-A64F-6E5DC0E92A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4500" y="273875"/>
            <a:ext cx="607800" cy="60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solidFill>
                  <a:schemeClr val="accent3"/>
                </a:solidFill>
                <a:latin typeface="Comfortaa"/>
                <a:ea typeface="Comfortaa"/>
                <a:cs typeface="Comfortaa"/>
                <a:sym typeface="Comfortaa"/>
              </a:rPr>
              <a:t>Instagram Demographics</a:t>
            </a:r>
            <a:endParaRPr>
              <a:solidFill>
                <a:schemeClr val="accent3"/>
              </a:solidFill>
              <a:latin typeface="Comfortaa"/>
              <a:ea typeface="Comfortaa"/>
              <a:cs typeface="Comfortaa"/>
              <a:sym typeface="Comfortaa"/>
            </a:endParaRPr>
          </a:p>
        </p:txBody>
      </p:sp>
      <p:sp>
        <p:nvSpPr>
          <p:cNvPr id="145" name="Google Shape;145;p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2500" u="sng">
                <a:solidFill>
                  <a:schemeClr val="accent1"/>
                </a:solidFill>
                <a:latin typeface="EB Garamond"/>
                <a:ea typeface="EB Garamond"/>
                <a:cs typeface="EB Garamond"/>
                <a:sym typeface="EB Garamond"/>
              </a:rPr>
              <a:t>Age:</a:t>
            </a:r>
            <a:r>
              <a:rPr lang="en" sz="2500">
                <a:solidFill>
                  <a:schemeClr val="accent1"/>
                </a:solidFill>
                <a:latin typeface="EB Garamond"/>
                <a:ea typeface="EB Garamond"/>
                <a:cs typeface="EB Garamond"/>
                <a:sym typeface="EB Garamond"/>
              </a:rPr>
              <a:t> Gen-Z (Ages 18-29)</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Gender:</a:t>
            </a:r>
            <a:r>
              <a:rPr lang="en" sz="2500">
                <a:solidFill>
                  <a:schemeClr val="accent1"/>
                </a:solidFill>
                <a:latin typeface="EB Garamond"/>
                <a:ea typeface="EB Garamond"/>
                <a:cs typeface="EB Garamond"/>
                <a:sym typeface="EB Garamond"/>
              </a:rPr>
              <a:t> Both Male and Female (slightly more male)</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Location:</a:t>
            </a:r>
            <a:r>
              <a:rPr lang="en" sz="2500">
                <a:solidFill>
                  <a:schemeClr val="accent1"/>
                </a:solidFill>
                <a:latin typeface="EB Garamond"/>
                <a:ea typeface="EB Garamond"/>
                <a:cs typeface="EB Garamond"/>
                <a:sym typeface="EB Garamond"/>
              </a:rPr>
              <a:t> Globally used, most popular in India, United States, and Brazil</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Education:</a:t>
            </a:r>
            <a:r>
              <a:rPr lang="en" sz="2500">
                <a:solidFill>
                  <a:schemeClr val="accent1"/>
                </a:solidFill>
                <a:latin typeface="EB Garamond"/>
                <a:ea typeface="EB Garamond"/>
                <a:cs typeface="EB Garamond"/>
                <a:sym typeface="EB Garamond"/>
              </a:rPr>
              <a:t> Ranges heavily from high school diploma to college graduates</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Income:</a:t>
            </a:r>
            <a:r>
              <a:rPr lang="en" sz="2500">
                <a:solidFill>
                  <a:schemeClr val="accent1"/>
                </a:solidFill>
                <a:latin typeface="EB Garamond"/>
                <a:ea typeface="EB Garamond"/>
                <a:cs typeface="EB Garamond"/>
                <a:sym typeface="EB Garamond"/>
              </a:rPr>
              <a:t> Middle-High income households are most prominent </a:t>
            </a:r>
            <a:endParaRPr sz="2500">
              <a:solidFill>
                <a:schemeClr val="accent1"/>
              </a:solidFill>
              <a:latin typeface="EB Garamond"/>
              <a:ea typeface="EB Garamond"/>
              <a:cs typeface="EB Garamond"/>
              <a:sym typeface="EB Garamond"/>
            </a:endParaRPr>
          </a:p>
          <a:p>
            <a:pPr marL="0" lvl="0" indent="0" algn="l" rtl="0">
              <a:spcBef>
                <a:spcPts val="1200"/>
              </a:spcBef>
              <a:spcAft>
                <a:spcPts val="0"/>
              </a:spcAft>
              <a:buNone/>
            </a:pPr>
            <a:r>
              <a:rPr lang="en" sz="2500" u="sng">
                <a:solidFill>
                  <a:schemeClr val="accent1"/>
                </a:solidFill>
                <a:latin typeface="EB Garamond"/>
                <a:ea typeface="EB Garamond"/>
                <a:cs typeface="EB Garamond"/>
                <a:sym typeface="EB Garamond"/>
              </a:rPr>
              <a:t>Interests:</a:t>
            </a:r>
            <a:r>
              <a:rPr lang="en" sz="2500">
                <a:solidFill>
                  <a:schemeClr val="accent1"/>
                </a:solidFill>
                <a:latin typeface="EB Garamond"/>
                <a:ea typeface="EB Garamond"/>
                <a:cs typeface="EB Garamond"/>
                <a:sym typeface="EB Garamond"/>
              </a:rPr>
              <a:t> Curated lifestyle content, influencers: travel, </a:t>
            </a:r>
            <a:endParaRPr sz="2500">
              <a:solidFill>
                <a:schemeClr val="accent1"/>
              </a:solidFill>
              <a:latin typeface="EB Garamond"/>
              <a:ea typeface="EB Garamond"/>
              <a:cs typeface="EB Garamond"/>
              <a:sym typeface="EB Garamond"/>
            </a:endParaRPr>
          </a:p>
          <a:p>
            <a:pPr marL="0" lvl="0" indent="0" algn="l" rtl="0">
              <a:spcBef>
                <a:spcPts val="0"/>
              </a:spcBef>
              <a:spcAft>
                <a:spcPts val="0"/>
              </a:spcAft>
              <a:buNone/>
            </a:pPr>
            <a:r>
              <a:rPr lang="en" sz="2500">
                <a:solidFill>
                  <a:schemeClr val="accent1"/>
                </a:solidFill>
                <a:latin typeface="EB Garamond"/>
                <a:ea typeface="EB Garamond"/>
                <a:cs typeface="EB Garamond"/>
                <a:sym typeface="EB Garamond"/>
              </a:rPr>
              <a:t>fashion, entertainment.</a:t>
            </a:r>
            <a:endParaRPr sz="2500">
              <a:solidFill>
                <a:schemeClr val="accent1"/>
              </a:solidFill>
              <a:latin typeface="EB Garamond"/>
              <a:ea typeface="EB Garamond"/>
              <a:cs typeface="EB Garamond"/>
              <a:sym typeface="EB Garamond"/>
            </a:endParaRPr>
          </a:p>
          <a:p>
            <a:pPr marL="0" lvl="0" indent="0" algn="l" rtl="0">
              <a:spcBef>
                <a:spcPts val="0"/>
              </a:spcBef>
              <a:spcAft>
                <a:spcPts val="1200"/>
              </a:spcAft>
              <a:buNone/>
            </a:pPr>
            <a:endParaRPr/>
          </a:p>
        </p:txBody>
      </p:sp>
      <p:pic>
        <p:nvPicPr>
          <p:cNvPr id="146" name="Google Shape;146;p21" title="Instagram Demogaphics.mp3">
            <a:hlinkClick r:id="rId3"/>
          </p:cNvPr>
          <p:cNvPicPr preferRelativeResize="0"/>
          <p:nvPr/>
        </p:nvPicPr>
        <p:blipFill>
          <a:blip r:embed="rId4">
            <a:alphaModFix/>
          </a:blip>
          <a:stretch>
            <a:fillRect/>
          </a:stretch>
        </p:blipFill>
        <p:spPr>
          <a:xfrm>
            <a:off x="8224500" y="202025"/>
            <a:ext cx="607800" cy="607800"/>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1077</Words>
  <Application>Microsoft Macintosh PowerPoint</Application>
  <PresentationFormat>On-screen Show (16:9)</PresentationFormat>
  <Paragraphs>98</Paragraphs>
  <Slides>14</Slides>
  <Notes>14</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EB Garamond</vt:lpstr>
      <vt:lpstr>Arial</vt:lpstr>
      <vt:lpstr>Comfortaa</vt:lpstr>
      <vt:lpstr>Roboto</vt:lpstr>
      <vt:lpstr>Merriweather</vt:lpstr>
      <vt:lpstr>Geometric</vt:lpstr>
      <vt:lpstr>Social Media Tools &amp;  Analytics Recommendations  Google Merchandise Store</vt:lpstr>
      <vt:lpstr>Social Media Analytics Tools:</vt:lpstr>
      <vt:lpstr>Facebook Demographics:</vt:lpstr>
      <vt:lpstr>Facebook Insights: Interest </vt:lpstr>
      <vt:lpstr>Facebook Insights: KPI’s </vt:lpstr>
      <vt:lpstr>Facebook Insights: KPI’s </vt:lpstr>
      <vt:lpstr>Facebook Insights:  KPI’s </vt:lpstr>
      <vt:lpstr>Facebook Insights </vt:lpstr>
      <vt:lpstr>Instagram Demographics</vt:lpstr>
      <vt:lpstr>Instagram Insights: Desire &amp; Action</vt:lpstr>
      <vt:lpstr>Instagram Insights:  KPI’s</vt:lpstr>
      <vt:lpstr>Instagram Insights:  KPI’s</vt:lpstr>
      <vt:lpstr>Instagram Insights:  KPI’s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Tools &amp;  Analytics Recommendations  Google Merchandise Store</dc:title>
  <cp:lastModifiedBy>Shagun Modi</cp:lastModifiedBy>
  <cp:revision>2</cp:revision>
  <dcterms:modified xsi:type="dcterms:W3CDTF">2024-11-12T01:15:13Z</dcterms:modified>
</cp:coreProperties>
</file>